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59" r:id="rId9"/>
    <p:sldId id="266" r:id="rId10"/>
    <p:sldId id="260" r:id="rId11"/>
    <p:sldId id="26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91F67-2B8C-634A-AA69-133CB6D15EA0}" type="datetimeFigureOut">
              <a:rPr lang="cs-CZ" smtClean="0"/>
              <a:t>07.11.2021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75743-8BCE-9E46-937C-B39FDBBC3F7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8040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386-4169-9440-8CAA-43BA1E75D900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F1FB1-530A-A546-8889-31050A957B6C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12667F-EA4F-7B4A-972B-708864627E20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0AEFF-9F37-ED43-B62E-2748249DE77A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34B21-0485-D848-A261-587D3FBD43EC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AA142-9160-094C-BE62-121C1CCB5B03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8DD0A-C91E-E44D-803B-8121F11728E1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1D55E-DE15-8B4B-BE28-94865494E043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700AC-B56B-8841-8557-C443E990534C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EA50F-69F2-FB4B-A410-D9CAE4D583C4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0A2670-6C25-4E4E-8664-6FD9CAA59315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65428-E9E5-664B-8ECC-9004F7D1BBFD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A7C53-73C7-8649-ACCD-D97CD822D53B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FC19F-C56E-4541-8F29-EE9033B665F2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9A979-44E8-254E-9F54-3CCD67ACC974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B78CA-9C6D-754A-A7E3-277DAD86FA56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202709-16E4-C944-8686-D17874040223}" type="datetime1">
              <a:rPr lang="cs-CZ" smtClean="0"/>
              <a:t>07.11.2021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CDD279-D912-EF49-B645-C395E4B156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4339" y="3611277"/>
            <a:ext cx="7974123" cy="1490084"/>
          </a:xfrm>
        </p:spPr>
        <p:txBody>
          <a:bodyPr/>
          <a:lstStyle/>
          <a:p>
            <a:r>
              <a:rPr lang="cs-CZ" dirty="0"/>
              <a:t>Stáž v Estonsku - Tallinn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68E3A22-A36B-554B-A447-B4EEA742FE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19870" y="4965345"/>
            <a:ext cx="4313616" cy="362030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26.9-29.9.2021</a:t>
            </a:r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61EA0D1D-72CC-3E42-AD51-DCCA2675A370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7835" y="5776438"/>
            <a:ext cx="734251" cy="734251"/>
          </a:xfrm>
          <a:prstGeom prst="rect">
            <a:avLst/>
          </a:prstGeom>
          <a:noFill/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A6E7F2EE-6048-A34F-90ED-83CC7B26730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325221" y="5776438"/>
            <a:ext cx="3669323" cy="7342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Obrázek 6" descr="Obsah obrázku obloha, exteriér, tráva&#10;&#10;Popis byl vytvořen automaticky">
            <a:extLst>
              <a:ext uri="{FF2B5EF4-FFF2-40B4-BE49-F238E27FC236}">
                <a16:creationId xmlns:a16="http://schemas.microsoft.com/office/drawing/2014/main" id="{E0230BAB-1C76-0A4E-889C-8B8BE40A01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4602" b="16311"/>
          <a:stretch/>
        </p:blipFill>
        <p:spPr>
          <a:xfrm>
            <a:off x="1794718" y="866135"/>
            <a:ext cx="7255014" cy="3296489"/>
          </a:xfrm>
          <a:prstGeom prst="rect">
            <a:avLst/>
          </a:prstGeom>
        </p:spPr>
      </p:pic>
      <p:sp>
        <p:nvSpPr>
          <p:cNvPr id="9" name="Podnadpis 2">
            <a:extLst>
              <a:ext uri="{FF2B5EF4-FFF2-40B4-BE49-F238E27FC236}">
                <a16:creationId xmlns:a16="http://schemas.microsoft.com/office/drawing/2014/main" id="{8054F7E3-5AF0-4B4A-BD5B-EC92BF020BCB}"/>
              </a:ext>
            </a:extLst>
          </p:cNvPr>
          <p:cNvSpPr txBox="1">
            <a:spLocks/>
          </p:cNvSpPr>
          <p:nvPr/>
        </p:nvSpPr>
        <p:spPr>
          <a:xfrm>
            <a:off x="1613453" y="4965345"/>
            <a:ext cx="5491682" cy="36203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0" indent="0" algn="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dirty="0"/>
              <a:t> Bc. Petra </a:t>
            </a:r>
            <a:r>
              <a:rPr lang="cs-CZ" dirty="0" err="1"/>
              <a:t>Bývalcová</a:t>
            </a:r>
            <a:r>
              <a:rPr lang="cs-CZ" dirty="0"/>
              <a:t>, Bc. Michaela Bartušková</a:t>
            </a:r>
          </a:p>
        </p:txBody>
      </p:sp>
    </p:spTree>
    <p:extLst>
      <p:ext uri="{BB962C8B-B14F-4D97-AF65-F5344CB8AC3E}">
        <p14:creationId xmlns:p14="http://schemas.microsoft.com/office/powerpoint/2010/main" val="847001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7F4749-138F-0947-979B-63E026E11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pro naší praxi ve školce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D7E88-9A94-2C4F-BD36-35D7BCD61B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/>
          <a:lstStyle/>
          <a:p>
            <a:r>
              <a:rPr lang="cs-CZ" dirty="0"/>
              <a:t>Získaly jsme poznatky, jak lépe pracovat s dětmi s OMJ – doplňování verbální výuky, neverbální skrze piktogramy, vizualizace, tvary a symboly. Dále se do výuky zavádí i rodné jazyky dětí z jiných zemí – obohacení výuky a projev soudržnosti s dětmi z jiných zemí.</a:t>
            </a:r>
          </a:p>
          <a:p>
            <a:r>
              <a:rPr lang="cs-CZ" dirty="0"/>
              <a:t>Zapojení asistentů pedagoga a logopeda.</a:t>
            </a:r>
          </a:p>
          <a:p>
            <a:r>
              <a:rPr lang="cs-CZ" dirty="0"/>
              <a:t>V souladu s naším vzdělávacím programem se více zaměříme na rozvoj pohybových dovedností, polytechnickou i environmentální výchovu. </a:t>
            </a:r>
          </a:p>
          <a:p>
            <a:r>
              <a:rPr lang="cs-CZ" dirty="0"/>
              <a:t>Určitě bychom rádi aplikovali i více multimediální techniky do výuky – např. chytré interaktivní tabule. </a:t>
            </a:r>
          </a:p>
          <a:p>
            <a:r>
              <a:rPr lang="cs-CZ" dirty="0"/>
              <a:t>Důležitost volné hry – přirozené prostředí pro děti s OMJ. 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37F3959E-CB2C-F44B-B679-193B89D04005}"/>
              </a:ext>
            </a:extLst>
          </p:cNvPr>
          <p:cNvSpPr txBox="1">
            <a:spLocks/>
          </p:cNvSpPr>
          <p:nvPr/>
        </p:nvSpPr>
        <p:spPr>
          <a:xfrm>
            <a:off x="11244411" y="630201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10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737E2FED-101D-EA41-810B-2709918030E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7" name="Obrázek 7">
            <a:extLst>
              <a:ext uri="{FF2B5EF4-FFF2-40B4-BE49-F238E27FC236}">
                <a16:creationId xmlns:a16="http://schemas.microsoft.com/office/drawing/2014/main" id="{C6F15A4C-588B-6840-9D21-BFEED4F6A27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06298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9EA7EA7-74F5-4EE2-8E3D-1A10308259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5CE79B5-7EE4-424D-AD14-5DEFB61B8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96C926F-F999-44BA-8D86-9EAB51D650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248745E7-0AF0-48F9-8E58-2673FC5F4F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9715E81A-D2E0-4431-9370-4E4A9ECA7F9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CEDB37A9-282D-4DDB-85AD-B2090A8253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33D5933-7F91-4F5E-BC31-42FD0E2D8D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7ADDF68-C9BE-46EA-83DE-2C07DD8396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10D67396-BABD-48A8-A892-CCB5095FA4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626DA82A-72C2-4DF6-9CF0-0D1F6B96B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8EE6DC63-4380-4BE0-A68A-8F01162BD1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5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7944C7-61D4-754E-AE25-70054C34E2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73510" y="865738"/>
            <a:ext cx="5511296" cy="51756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buFont typeface="Wingdings 3" charset="2"/>
              <a:buChar char=""/>
            </a:pPr>
            <a:r>
              <a:rPr lang="en-US" sz="3600" dirty="0" err="1">
                <a:solidFill>
                  <a:srgbClr val="FFFFFF"/>
                </a:solidFill>
              </a:rPr>
              <a:t>Děkujeme</a:t>
            </a:r>
            <a:r>
              <a:rPr lang="en-US" sz="3600" dirty="0">
                <a:solidFill>
                  <a:srgbClr val="FFFFFF"/>
                </a:solidFill>
              </a:rPr>
              <a:t> za </a:t>
            </a:r>
            <a:r>
              <a:rPr lang="en-US" sz="3600" dirty="0" err="1">
                <a:solidFill>
                  <a:srgbClr val="FFFFFF"/>
                </a:solidFill>
              </a:rPr>
              <a:t>pozornost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D77FE3-6F2B-DE44-993D-74664C510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57F1E4F-1CFF-5643-939E-217C01CDF565}" type="slidenum"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pPr>
                <a:spcAft>
                  <a:spcPts val="600"/>
                </a:spcAft>
              </a:pPr>
              <a:t>11</a:t>
            </a:fld>
            <a:endParaRPr lang="en-US" kern="1200">
              <a:solidFill>
                <a:srgbClr val="FFFFFF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8" name="Obrázek 8">
            <a:extLst>
              <a:ext uri="{FF2B5EF4-FFF2-40B4-BE49-F238E27FC236}">
                <a16:creationId xmlns:a16="http://schemas.microsoft.com/office/drawing/2014/main" id="{46E4AAE4-A1A5-7448-9213-4870CF07BF0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15247" y="6041362"/>
            <a:ext cx="508430" cy="508430"/>
          </a:xfrm>
          <a:prstGeom prst="rect">
            <a:avLst/>
          </a:prstGeom>
          <a:noFill/>
        </p:spPr>
      </p:pic>
      <p:pic>
        <p:nvPicPr>
          <p:cNvPr id="30" name="Obrázek 7">
            <a:extLst>
              <a:ext uri="{FF2B5EF4-FFF2-40B4-BE49-F238E27FC236}">
                <a16:creationId xmlns:a16="http://schemas.microsoft.com/office/drawing/2014/main" id="{98182C89-6F91-4F4F-8454-F895214B1E2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8550118" y="6041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315778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D3C9A4-60D5-EE4C-B0B7-DBE8B1A71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 Estonsku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1C76D8D-DA8E-9C43-A5D7-8A1DBE8A06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413000"/>
            <a:ext cx="8596668" cy="3628362"/>
          </a:xfrm>
        </p:spPr>
        <p:txBody>
          <a:bodyPr>
            <a:normAutofit/>
          </a:bodyPr>
          <a:lstStyle/>
          <a:p>
            <a:r>
              <a:rPr lang="cs-CZ" dirty="0"/>
              <a:t>1,2 milionu obyvatel, rozloha</a:t>
            </a:r>
            <a:r>
              <a:rPr lang="cs-CZ" dirty="0">
                <a:latin typeface="Segoe UI" panose="020B0502040204020203" pitchFamily="34" charset="0"/>
                <a:cs typeface="Segoe UI" panose="020B0502040204020203" pitchFamily="34" charset="0"/>
              </a:rPr>
              <a:t> 45 228 km² (132. na světě) </a:t>
            </a:r>
            <a:endParaRPr lang="cs-CZ" dirty="0"/>
          </a:p>
          <a:p>
            <a:r>
              <a:rPr lang="cs-CZ" dirty="0"/>
              <a:t>Hlavní město: Tallinn</a:t>
            </a:r>
          </a:p>
          <a:p>
            <a:r>
              <a:rPr lang="cs-CZ" dirty="0"/>
              <a:t>Oficiální jazyk: estonština, regionálně ruština</a:t>
            </a:r>
          </a:p>
          <a:p>
            <a:r>
              <a:rPr lang="cs-CZ" dirty="0"/>
              <a:t>Zřízení: parlamentní republika</a:t>
            </a:r>
          </a:p>
          <a:p>
            <a:r>
              <a:rPr lang="cs-CZ" dirty="0"/>
              <a:t>Získání nezávislosti v 90. letech -&gt; transformace školství</a:t>
            </a:r>
          </a:p>
          <a:p>
            <a:r>
              <a:rPr lang="cs-CZ" dirty="0"/>
              <a:t>Široká digitalizace vzdělávání a důraz na vzdělávání formou hry, velká svoboda pedagogů během výuky</a:t>
            </a:r>
          </a:p>
          <a:p>
            <a:r>
              <a:rPr lang="cs-CZ" dirty="0"/>
              <a:t>Tallinn: 125 mateřských škol, 79 vyučuje estonsky, 28 v ruštině a 18 v obou jazycích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8">
            <a:extLst>
              <a:ext uri="{FF2B5EF4-FFF2-40B4-BE49-F238E27FC236}">
                <a16:creationId xmlns:a16="http://schemas.microsoft.com/office/drawing/2014/main" id="{50677178-2344-A44E-A8F6-17C91B6047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5" name="Obrázek 7">
            <a:extLst>
              <a:ext uri="{FF2B5EF4-FFF2-40B4-BE49-F238E27FC236}">
                <a16:creationId xmlns:a16="http://schemas.microsoft.com/office/drawing/2014/main" id="{024CBA79-9D53-514A-9E13-AFD9CEA95B0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4FAC42-D8B4-2848-962E-0BE02B647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44411" y="6302014"/>
            <a:ext cx="683339" cy="365125"/>
          </a:xfrm>
        </p:spPr>
        <p:txBody>
          <a:bodyPr/>
          <a:lstStyle/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2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 descr="vlajka Estonska">
            <a:extLst>
              <a:ext uri="{FF2B5EF4-FFF2-40B4-BE49-F238E27FC236}">
                <a16:creationId xmlns:a16="http://schemas.microsoft.com/office/drawing/2014/main" id="{940A6A1C-B150-6644-B8E6-56862C454A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1447800"/>
            <a:ext cx="1524000" cy="96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nak Estonska">
            <a:extLst>
              <a:ext uri="{FF2B5EF4-FFF2-40B4-BE49-F238E27FC236}">
                <a16:creationId xmlns:a16="http://schemas.microsoft.com/office/drawing/2014/main" id="{1C37881B-B14A-204E-A822-C67D22F339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210" y="679405"/>
            <a:ext cx="1655792" cy="154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9130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60327-63D5-2940-8F0C-0E884E68A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12101" cy="1320800"/>
          </a:xfrm>
        </p:spPr>
        <p:txBody>
          <a:bodyPr>
            <a:normAutofit/>
          </a:bodyPr>
          <a:lstStyle/>
          <a:p>
            <a:r>
              <a:rPr lang="cs-CZ" dirty="0"/>
              <a:t>Mateřská školka </a:t>
            </a:r>
            <a:r>
              <a:rPr lang="cs-CZ" dirty="0" err="1"/>
              <a:t>Tallinna</a:t>
            </a:r>
            <a:r>
              <a:rPr lang="cs-CZ" dirty="0"/>
              <a:t> </a:t>
            </a:r>
            <a:r>
              <a:rPr lang="cs-CZ" dirty="0" err="1"/>
              <a:t>Sobrakese</a:t>
            </a:r>
            <a:r>
              <a:rPr lang="cs-CZ" dirty="0"/>
              <a:t> </a:t>
            </a:r>
            <a:r>
              <a:rPr lang="cs-CZ" dirty="0" err="1"/>
              <a:t>Lastead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Základní informace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BD1B0D9-9070-5148-B0AE-6A4A93505E55}"/>
              </a:ext>
            </a:extLst>
          </p:cNvPr>
          <p:cNvSpPr txBox="1">
            <a:spLocks/>
          </p:cNvSpPr>
          <p:nvPr/>
        </p:nvSpPr>
        <p:spPr>
          <a:xfrm>
            <a:off x="11244411" y="630201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3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B1ED557-3263-7642-A37E-630AA2CC0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2" name="Zástupný obsah 11">
            <a:extLst>
              <a:ext uri="{FF2B5EF4-FFF2-40B4-BE49-F238E27FC236}">
                <a16:creationId xmlns:a16="http://schemas.microsoft.com/office/drawing/2014/main" id="{AB7ED454-D4A3-2147-9A12-C4A3B0D4F5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Provozní doba: 7:00 – 19:00</a:t>
            </a:r>
          </a:p>
          <a:p>
            <a:r>
              <a:rPr lang="cs-CZ" dirty="0"/>
              <a:t>Počet dětí: 220</a:t>
            </a:r>
          </a:p>
          <a:p>
            <a:r>
              <a:rPr lang="cs-CZ" dirty="0"/>
              <a:t>Počet tříd: 12</a:t>
            </a:r>
          </a:p>
          <a:p>
            <a:r>
              <a:rPr lang="cs-CZ" dirty="0"/>
              <a:t>Cca 50 zaměstnanců, z nichž je 24 učitelů, 7 speciálních pedagogů a několik asistentů</a:t>
            </a:r>
          </a:p>
          <a:p>
            <a:r>
              <a:rPr lang="cs-CZ" dirty="0"/>
              <a:t>Vyučuje děti převážně rusky, ale využívá i estonštinu (formou profesionálních učitelů estonštiny) a dále další jazyky v rámci OMJ</a:t>
            </a:r>
          </a:p>
          <a:p>
            <a:r>
              <a:rPr lang="cs-CZ" dirty="0"/>
              <a:t>Ekologická škola </a:t>
            </a:r>
          </a:p>
          <a:p>
            <a:endParaRPr lang="cs-CZ" dirty="0"/>
          </a:p>
        </p:txBody>
      </p:sp>
      <p:pic>
        <p:nvPicPr>
          <p:cNvPr id="13" name="Obrázek 8">
            <a:extLst>
              <a:ext uri="{FF2B5EF4-FFF2-40B4-BE49-F238E27FC236}">
                <a16:creationId xmlns:a16="http://schemas.microsoft.com/office/drawing/2014/main" id="{BABB33D7-B052-B740-B005-955D8968B89F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14" name="Obrázek 7">
            <a:extLst>
              <a:ext uri="{FF2B5EF4-FFF2-40B4-BE49-F238E27FC236}">
                <a16:creationId xmlns:a16="http://schemas.microsoft.com/office/drawing/2014/main" id="{5F8E20BD-934A-9840-88B7-BB866C958523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1292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360327-63D5-2940-8F0C-0E884E68A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Mateřská školka </a:t>
            </a:r>
            <a:r>
              <a:rPr lang="cs-CZ" dirty="0" err="1"/>
              <a:t>Sobrakese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Prostředí</a:t>
            </a:r>
          </a:p>
        </p:txBody>
      </p:sp>
      <p:pic>
        <p:nvPicPr>
          <p:cNvPr id="9" name="Zástupný obsah 8" descr="Obsah obrázku exteriér, obloha, tráva, budova&#10;&#10;Popis byl vytvořen automaticky">
            <a:extLst>
              <a:ext uri="{FF2B5EF4-FFF2-40B4-BE49-F238E27FC236}">
                <a16:creationId xmlns:a16="http://schemas.microsoft.com/office/drawing/2014/main" id="{C5723E6A-EEF8-5B4B-84FC-A51D7417C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303" y="1930400"/>
            <a:ext cx="2260964" cy="4598571"/>
          </a:xfrm>
        </p:spPr>
      </p:pic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BD1B0D9-9070-5148-B0AE-6A4A93505E55}"/>
              </a:ext>
            </a:extLst>
          </p:cNvPr>
          <p:cNvSpPr txBox="1">
            <a:spLocks/>
          </p:cNvSpPr>
          <p:nvPr/>
        </p:nvSpPr>
        <p:spPr>
          <a:xfrm>
            <a:off x="11244411" y="630201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AutoShape 2">
            <a:extLst>
              <a:ext uri="{FF2B5EF4-FFF2-40B4-BE49-F238E27FC236}">
                <a16:creationId xmlns:a16="http://schemas.microsoft.com/office/drawing/2014/main" id="{3B1ED557-3263-7642-A37E-630AA2CC03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4" name="Obrázek 3" descr="Obsah obrázku tráva, strom, exteriér, objekt v exteriéru&#10;&#10;Popis byl vytvořen automaticky">
            <a:extLst>
              <a:ext uri="{FF2B5EF4-FFF2-40B4-BE49-F238E27FC236}">
                <a16:creationId xmlns:a16="http://schemas.microsoft.com/office/drawing/2014/main" id="{02A86ED1-5644-F848-895A-88E9653FB3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616" y="1930400"/>
            <a:ext cx="3433412" cy="2575059"/>
          </a:xfrm>
          <a:prstGeom prst="rect">
            <a:avLst/>
          </a:prstGeom>
        </p:spPr>
      </p:pic>
      <p:pic>
        <p:nvPicPr>
          <p:cNvPr id="8" name="Obrázek 7" descr="Obsah obrázku tráva, strom, exteriér, obytné&#10;&#10;Popis byl vytvořen automaticky">
            <a:extLst>
              <a:ext uri="{FF2B5EF4-FFF2-40B4-BE49-F238E27FC236}">
                <a16:creationId xmlns:a16="http://schemas.microsoft.com/office/drawing/2014/main" id="{057D0297-9B71-CA44-85A3-A3DFBFFC7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608" y="4181587"/>
            <a:ext cx="4312733" cy="2347384"/>
          </a:xfrm>
          <a:prstGeom prst="rect">
            <a:avLst/>
          </a:prstGeom>
        </p:spPr>
      </p:pic>
      <p:pic>
        <p:nvPicPr>
          <p:cNvPr id="11" name="Obrázek 10" descr="Obsah obrázku strom, tráva, exteriér, obloha&#10;&#10;Popis byl vytvořen automaticky">
            <a:extLst>
              <a:ext uri="{FF2B5EF4-FFF2-40B4-BE49-F238E27FC236}">
                <a16:creationId xmlns:a16="http://schemas.microsoft.com/office/drawing/2014/main" id="{5518821F-E127-144F-975D-791C553509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609" y="1930400"/>
            <a:ext cx="4312732" cy="2120427"/>
          </a:xfrm>
          <a:prstGeom prst="rect">
            <a:avLst/>
          </a:prstGeom>
        </p:spPr>
      </p:pic>
      <p:pic>
        <p:nvPicPr>
          <p:cNvPr id="13" name="Obrázek 12" descr="Obsah obrázku tráva, strom, exteriér, park&#10;&#10;Popis byl vytvořen automaticky">
            <a:extLst>
              <a:ext uri="{FF2B5EF4-FFF2-40B4-BE49-F238E27FC236}">
                <a16:creationId xmlns:a16="http://schemas.microsoft.com/office/drawing/2014/main" id="{3C743BCD-756A-6E46-8FA5-D4D9FD0F19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19440" y="4608230"/>
            <a:ext cx="3430588" cy="192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41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DBF95AF3-B015-D641-BAC4-CEA089496B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0E2C1A7F-153B-6347-96E0-10B006BB27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12101" cy="1320800"/>
          </a:xfrm>
        </p:spPr>
        <p:txBody>
          <a:bodyPr>
            <a:normAutofit/>
          </a:bodyPr>
          <a:lstStyle/>
          <a:p>
            <a:r>
              <a:rPr lang="cs-CZ" dirty="0"/>
              <a:t>Mateřská školka </a:t>
            </a:r>
            <a:r>
              <a:rPr lang="cs-CZ" dirty="0" err="1"/>
              <a:t>Lasteaed</a:t>
            </a:r>
            <a:r>
              <a:rPr lang="cs-CZ" dirty="0"/>
              <a:t> </a:t>
            </a:r>
            <a:r>
              <a:rPr lang="cs-CZ" dirty="0" err="1"/>
              <a:t>Ojake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Základní informace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B20D065-B3A4-C44E-9670-0FC17E8EB6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156" y="1598292"/>
            <a:ext cx="5420510" cy="1949562"/>
          </a:xfrm>
          <a:prstGeom prst="rect">
            <a:avLst/>
          </a:prstGeom>
        </p:spPr>
      </p:pic>
      <p:sp>
        <p:nvSpPr>
          <p:cNvPr id="8" name="Zástupný obsah 11">
            <a:extLst>
              <a:ext uri="{FF2B5EF4-FFF2-40B4-BE49-F238E27FC236}">
                <a16:creationId xmlns:a16="http://schemas.microsoft.com/office/drawing/2014/main" id="{19D0975C-C80E-8F46-940E-C3203500FE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245898"/>
          </a:xfrm>
        </p:spPr>
        <p:txBody>
          <a:bodyPr>
            <a:noAutofit/>
          </a:bodyPr>
          <a:lstStyle/>
          <a:p>
            <a:r>
              <a:rPr lang="cs-CZ" sz="1400" dirty="0"/>
              <a:t>Zřizovatel: státní školka</a:t>
            </a:r>
          </a:p>
          <a:p>
            <a:r>
              <a:rPr lang="cs-CZ" sz="1400" dirty="0"/>
              <a:t>Provoz: 7:00-19:00</a:t>
            </a:r>
          </a:p>
          <a:p>
            <a:r>
              <a:rPr lang="cs-CZ" sz="1400" dirty="0"/>
              <a:t>Počet zaměstnanců: 50</a:t>
            </a:r>
          </a:p>
          <a:p>
            <a:r>
              <a:rPr lang="cs-CZ" sz="1400" dirty="0"/>
              <a:t>Kapacita školky: 240 dětí</a:t>
            </a:r>
          </a:p>
          <a:p>
            <a:r>
              <a:rPr lang="cs-CZ" sz="1400" dirty="0"/>
              <a:t>Věk dětí: 1,5 až 7 let</a:t>
            </a:r>
          </a:p>
          <a:p>
            <a:r>
              <a:rPr lang="cs-CZ" sz="1400" dirty="0"/>
              <a:t>Organizace školky: 12 tříd (jedna estonská, ostatní s ruskými dětmi)</a:t>
            </a:r>
          </a:p>
          <a:p>
            <a:r>
              <a:rPr lang="cs-CZ" sz="1400" dirty="0"/>
              <a:t>Kapacita třídy: 20-25 dětí (věkově homogenní)</a:t>
            </a:r>
          </a:p>
          <a:p>
            <a:r>
              <a:rPr lang="cs-CZ" sz="1400" dirty="0"/>
              <a:t>Organizace třídy: 2 pedagogové (jeden mluví pouze estonsky a jeden pouze rusky) a asistentka</a:t>
            </a:r>
          </a:p>
          <a:p>
            <a:r>
              <a:rPr lang="cs-CZ" sz="1400" dirty="0"/>
              <a:t>Národnosti dětí: Rusové, Ukrajinci, Bělorusové, Španělé, Japonci a Pákistánci</a:t>
            </a:r>
          </a:p>
          <a:p>
            <a:r>
              <a:rPr lang="cs-CZ" sz="1400" dirty="0"/>
              <a:t>Logopedická podpora: Logoped každý den 9:00-12:00</a:t>
            </a:r>
          </a:p>
          <a:p>
            <a:r>
              <a:rPr lang="cs-CZ" sz="1400" dirty="0"/>
              <a:t>Druhy aktivit: 90 % řízené, 10 % volné</a:t>
            </a:r>
          </a:p>
          <a:p>
            <a:r>
              <a:rPr lang="cs-CZ" sz="1400" dirty="0"/>
              <a:t>Školné: 79 EUR / měsíc (možnost sociálního stipendia)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7795C6B1-9408-1949-89E8-836A1842AC6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11" name="Obrázek 7">
            <a:extLst>
              <a:ext uri="{FF2B5EF4-FFF2-40B4-BE49-F238E27FC236}">
                <a16:creationId xmlns:a16="http://schemas.microsoft.com/office/drawing/2014/main" id="{A631631C-EAC1-EE44-BBF2-7943808243AF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970765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943034-3B55-1946-8773-A4F57210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34CA6B4-AB2F-9F48-BE72-4D24364B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12101" cy="1320800"/>
          </a:xfrm>
        </p:spPr>
        <p:txBody>
          <a:bodyPr>
            <a:normAutofit/>
          </a:bodyPr>
          <a:lstStyle/>
          <a:p>
            <a:r>
              <a:rPr lang="cs-CZ" dirty="0"/>
              <a:t>Mateřská školka </a:t>
            </a:r>
            <a:r>
              <a:rPr lang="cs-CZ" dirty="0" err="1"/>
              <a:t>Lasteaed</a:t>
            </a:r>
            <a:r>
              <a:rPr lang="cs-CZ" dirty="0"/>
              <a:t> </a:t>
            </a:r>
            <a:r>
              <a:rPr lang="cs-CZ" dirty="0" err="1"/>
              <a:t>Ojake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Organizace</a:t>
            </a:r>
          </a:p>
        </p:txBody>
      </p:sp>
      <p:sp>
        <p:nvSpPr>
          <p:cNvPr id="6" name="Zástupný obsah 11">
            <a:extLst>
              <a:ext uri="{FF2B5EF4-FFF2-40B4-BE49-F238E27FC236}">
                <a16:creationId xmlns:a16="http://schemas.microsoft.com/office/drawing/2014/main" id="{51279231-8127-D44D-ABE6-0B7750516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5464"/>
            <a:ext cx="8596668" cy="4245898"/>
          </a:xfrm>
        </p:spPr>
        <p:txBody>
          <a:bodyPr>
            <a:noAutofit/>
          </a:bodyPr>
          <a:lstStyle/>
          <a:p>
            <a:r>
              <a:rPr lang="cs-CZ" sz="1400" dirty="0"/>
              <a:t>Celodenní výuka probíhá dvojjazyčně (pravidelné střídání obou jazyků).</a:t>
            </a:r>
          </a:p>
          <a:p>
            <a:r>
              <a:rPr lang="cs-CZ" sz="1400" dirty="0"/>
              <a:t>Jedna místnost je rozdělena do „koutů“ – slouží k různým činnostem dětí.</a:t>
            </a:r>
          </a:p>
          <a:p>
            <a:r>
              <a:rPr lang="cs-CZ" sz="1400" dirty="0"/>
              <a:t>Ranní kruh (přivítání, dvojjazyčný pozdrav, povídání o počasí, emoční karty).</a:t>
            </a:r>
          </a:p>
          <a:p>
            <a:r>
              <a:rPr lang="cs-CZ" sz="1400" dirty="0"/>
              <a:t>Pohádky s obrazovým materiálem (např. „O tuze hladové housence“).</a:t>
            </a:r>
          </a:p>
          <a:p>
            <a:r>
              <a:rPr lang="cs-CZ" sz="1400" dirty="0"/>
              <a:t>Čarování z košíku (ovoce a zelenina z tržiště).</a:t>
            </a:r>
          </a:p>
          <a:p>
            <a:r>
              <a:rPr lang="cs-CZ" sz="1400" dirty="0"/>
              <a:t>Robotika – práce s </a:t>
            </a:r>
            <a:r>
              <a:rPr lang="cs-CZ" sz="1400" dirty="0" err="1"/>
              <a:t>ozoboty</a:t>
            </a:r>
            <a:r>
              <a:rPr lang="cs-CZ" sz="1400" dirty="0"/>
              <a:t> („Vaříme polévku“).</a:t>
            </a:r>
          </a:p>
          <a:p>
            <a:r>
              <a:rPr lang="cs-CZ" sz="1400" dirty="0"/>
              <a:t>Dvojjazyčná písnička s pohybem („Mami, mami, co je?“)</a:t>
            </a:r>
          </a:p>
          <a:p>
            <a:r>
              <a:rPr lang="cs-CZ" sz="1400" dirty="0"/>
              <a:t>Aktivity u stolečků (obrázek s hrncem, vykreslování ovoce a zeleniny).</a:t>
            </a:r>
          </a:p>
          <a:p>
            <a:r>
              <a:rPr lang="cs-CZ" sz="1400" dirty="0"/>
              <a:t>Interaktivní tabule (opakování barev).</a:t>
            </a:r>
          </a:p>
          <a:p>
            <a:r>
              <a:rPr lang="cs-CZ" sz="1400" dirty="0"/>
              <a:t>Dopolední i odpolední pobyt na školní zahradě.</a:t>
            </a:r>
          </a:p>
          <a:p>
            <a:r>
              <a:rPr lang="cs-CZ" sz="1400" dirty="0"/>
              <a:t>Možnost individuálního logopedického programu v průběhu dopoledne.</a:t>
            </a:r>
          </a:p>
          <a:p>
            <a:r>
              <a:rPr lang="cs-CZ" sz="1400" dirty="0"/>
              <a:t>https://</a:t>
            </a:r>
            <a:r>
              <a:rPr lang="cs-CZ" sz="1400" dirty="0" err="1"/>
              <a:t>www.youtube.com</a:t>
            </a:r>
            <a:r>
              <a:rPr lang="cs-CZ" sz="1400" dirty="0"/>
              <a:t>/</a:t>
            </a:r>
            <a:r>
              <a:rPr lang="cs-CZ" sz="1400" dirty="0" err="1"/>
              <a:t>watch?v</a:t>
            </a:r>
            <a:r>
              <a:rPr lang="cs-CZ" sz="1400" dirty="0"/>
              <a:t>=4pjdXCO-ytw</a:t>
            </a:r>
          </a:p>
          <a:p>
            <a:r>
              <a:rPr lang="cs-CZ" sz="1400" dirty="0"/>
              <a:t>https://</a:t>
            </a:r>
            <a:r>
              <a:rPr lang="cs-CZ" sz="1400" dirty="0" err="1"/>
              <a:t>youtu.be</a:t>
            </a:r>
            <a:r>
              <a:rPr lang="cs-CZ" sz="1400" dirty="0"/>
              <a:t>/</a:t>
            </a:r>
            <a:r>
              <a:rPr lang="cs-CZ" sz="1400" dirty="0" err="1"/>
              <a:t>NJMAyabHAvM</a:t>
            </a:r>
            <a:r>
              <a:rPr lang="cs-CZ" sz="1400" dirty="0"/>
              <a:t> </a:t>
            </a:r>
          </a:p>
          <a:p>
            <a:endParaRPr lang="cs-CZ" sz="1400" dirty="0"/>
          </a:p>
        </p:txBody>
      </p:sp>
      <p:pic>
        <p:nvPicPr>
          <p:cNvPr id="7" name="Zástupný obsah 4">
            <a:extLst>
              <a:ext uri="{FF2B5EF4-FFF2-40B4-BE49-F238E27FC236}">
                <a16:creationId xmlns:a16="http://schemas.microsoft.com/office/drawing/2014/main" id="{C6371753-F73D-E74C-B4A8-23AFDE94EF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642" y="4188557"/>
            <a:ext cx="3942988" cy="221793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0EBB32D-AFFD-DB49-949A-D2E18010642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744" y="1776975"/>
            <a:ext cx="3970784" cy="2253046"/>
          </a:xfrm>
          <a:prstGeom prst="rect">
            <a:avLst/>
          </a:prstGeom>
        </p:spPr>
      </p:pic>
      <p:pic>
        <p:nvPicPr>
          <p:cNvPr id="10" name="Obrázek 8">
            <a:extLst>
              <a:ext uri="{FF2B5EF4-FFF2-40B4-BE49-F238E27FC236}">
                <a16:creationId xmlns:a16="http://schemas.microsoft.com/office/drawing/2014/main" id="{84FC7937-101A-7B4A-B028-775A06FE88F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11" name="Obrázek 7">
            <a:extLst>
              <a:ext uri="{FF2B5EF4-FFF2-40B4-BE49-F238E27FC236}">
                <a16:creationId xmlns:a16="http://schemas.microsoft.com/office/drawing/2014/main" id="{42D0A219-4789-CD44-80D9-5FBCD86A95FD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018776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2943034-3B55-1946-8773-A4F572101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A34CA6B4-AB2F-9F48-BE72-4D24364B8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212101" cy="1320800"/>
          </a:xfrm>
        </p:spPr>
        <p:txBody>
          <a:bodyPr>
            <a:normAutofit/>
          </a:bodyPr>
          <a:lstStyle/>
          <a:p>
            <a:r>
              <a:rPr lang="cs-CZ" dirty="0"/>
              <a:t>Mateřská školka </a:t>
            </a:r>
            <a:r>
              <a:rPr lang="cs-CZ" dirty="0" err="1"/>
              <a:t>Lasteaed</a:t>
            </a:r>
            <a:r>
              <a:rPr lang="cs-CZ" dirty="0"/>
              <a:t> </a:t>
            </a:r>
            <a:r>
              <a:rPr lang="cs-CZ" dirty="0" err="1"/>
              <a:t>Ojake</a:t>
            </a:r>
            <a:br>
              <a:rPr lang="cs-CZ" dirty="0"/>
            </a:br>
            <a:r>
              <a:rPr lang="cs-CZ" dirty="0">
                <a:solidFill>
                  <a:schemeClr val="bg1">
                    <a:lumMod val="50000"/>
                  </a:schemeClr>
                </a:solidFill>
              </a:rPr>
              <a:t>Fotografie</a:t>
            </a:r>
          </a:p>
        </p:txBody>
      </p:sp>
      <p:pic>
        <p:nvPicPr>
          <p:cNvPr id="9" name="Zástupný obsah 7">
            <a:extLst>
              <a:ext uri="{FF2B5EF4-FFF2-40B4-BE49-F238E27FC236}">
                <a16:creationId xmlns:a16="http://schemas.microsoft.com/office/drawing/2014/main" id="{2C336E9F-0B38-5345-8B51-8C40FE992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699390" y="2496146"/>
            <a:ext cx="4525963" cy="3394472"/>
          </a:xfrm>
          <a:prstGeom prst="rect">
            <a:avLst/>
          </a:prstGeom>
        </p:spPr>
      </p:pic>
      <p:pic>
        <p:nvPicPr>
          <p:cNvPr id="10" name="Zástupný obsah 6">
            <a:extLst>
              <a:ext uri="{FF2B5EF4-FFF2-40B4-BE49-F238E27FC236}">
                <a16:creationId xmlns:a16="http://schemas.microsoft.com/office/drawing/2014/main" id="{0E72529E-55BB-B149-836C-F123B558823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21" y="1930400"/>
            <a:ext cx="3394472" cy="4525963"/>
          </a:xfrm>
        </p:spPr>
      </p:pic>
      <p:pic>
        <p:nvPicPr>
          <p:cNvPr id="11" name="Zástupný obsah 8">
            <a:extLst>
              <a:ext uri="{FF2B5EF4-FFF2-40B4-BE49-F238E27FC236}">
                <a16:creationId xmlns:a16="http://schemas.microsoft.com/office/drawing/2014/main" id="{B65BA36B-B46D-0E47-835A-9BCE17AB30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82850" y="2496146"/>
            <a:ext cx="4525963" cy="3394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987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E93F3-0117-9E42-8340-AA97CDC2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předškolního vzdělávání 1/2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01D369F-2012-8041-A603-C07741B61599}"/>
              </a:ext>
            </a:extLst>
          </p:cNvPr>
          <p:cNvSpPr txBox="1">
            <a:spLocks/>
          </p:cNvSpPr>
          <p:nvPr/>
        </p:nvSpPr>
        <p:spPr>
          <a:xfrm>
            <a:off x="11244411" y="630201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8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A422173-6487-5141-A70E-760BBC28FC97}"/>
              </a:ext>
            </a:extLst>
          </p:cNvPr>
          <p:cNvSpPr txBox="1">
            <a:spLocks/>
          </p:cNvSpPr>
          <p:nvPr/>
        </p:nvSpPr>
        <p:spPr>
          <a:xfrm>
            <a:off x="677334" y="1953269"/>
            <a:ext cx="9785257" cy="2736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Předškolní vzdělávání: do 7 let nepovinné/dobrovolné</a:t>
            </a:r>
          </a:p>
          <a:p>
            <a:r>
              <a:rPr lang="cs-CZ" sz="1600" dirty="0"/>
              <a:t>Odklad školní docházky: rozhoduje pověřená komise</a:t>
            </a:r>
          </a:p>
          <a:p>
            <a:r>
              <a:rPr lang="cs-CZ" sz="1600" dirty="0"/>
              <a:t>Počet vyučovaných jazyků: 2 (znalost 2 jazyků na komunikační úrovni)</a:t>
            </a:r>
          </a:p>
          <a:p>
            <a:r>
              <a:rPr lang="cs-CZ" sz="1600" dirty="0"/>
              <a:t>Počet pedagogů: 2 + 1 asistent po celou dobu provozu</a:t>
            </a:r>
          </a:p>
          <a:p>
            <a:r>
              <a:rPr lang="cs-CZ" sz="1600" dirty="0"/>
              <a:t>Kvalifikace pedagogů: Bc. studium + povinné kurzy (165 h do 5 let)</a:t>
            </a:r>
          </a:p>
          <a:p>
            <a:r>
              <a:rPr lang="cs-CZ" sz="1600" dirty="0"/>
              <a:t>Nultý ročník ZŠ:	pouze dobrovolný</a:t>
            </a:r>
          </a:p>
          <a:p>
            <a:r>
              <a:rPr lang="cs-CZ" sz="1600" dirty="0"/>
              <a:t>Velký důraz na vlastenectví (tance, symboly země, den nezávislosti).</a:t>
            </a:r>
          </a:p>
          <a:p>
            <a:r>
              <a:rPr lang="cs-CZ" sz="1600" dirty="0"/>
              <a:t>Při dovršení věku 3 let a zájmu rodičů je místo v některé MŠ vždy zajištěno.</a:t>
            </a:r>
          </a:p>
          <a:p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E4FF4E-469E-4048-BF5A-7E20B51C44DA}"/>
              </a:ext>
            </a:extLst>
          </p:cNvPr>
          <p:cNvSpPr txBox="1"/>
          <p:nvPr/>
        </p:nvSpPr>
        <p:spPr>
          <a:xfrm>
            <a:off x="677334" y="1570772"/>
            <a:ext cx="4129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Odlišnosti ve srovnání s ČR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41F2BA3F-DEAE-DD41-B8A3-4F537A4ACF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12" name="Obrázek 7">
            <a:extLst>
              <a:ext uri="{FF2B5EF4-FFF2-40B4-BE49-F238E27FC236}">
                <a16:creationId xmlns:a16="http://schemas.microsoft.com/office/drawing/2014/main" id="{0F0F2A56-5A22-074B-ACF5-ECF4A044A64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42068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61E93F3-0117-9E42-8340-AA97CDC2E4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předškolního vzdělávání 2/2</a:t>
            </a:r>
          </a:p>
        </p:txBody>
      </p:sp>
      <p:sp>
        <p:nvSpPr>
          <p:cNvPr id="5" name="Zástupný symbol pro číslo snímku 5">
            <a:extLst>
              <a:ext uri="{FF2B5EF4-FFF2-40B4-BE49-F238E27FC236}">
                <a16:creationId xmlns:a16="http://schemas.microsoft.com/office/drawing/2014/main" id="{F01D369F-2012-8041-A603-C07741B61599}"/>
              </a:ext>
            </a:extLst>
          </p:cNvPr>
          <p:cNvSpPr txBox="1">
            <a:spLocks/>
          </p:cNvSpPr>
          <p:nvPr/>
        </p:nvSpPr>
        <p:spPr>
          <a:xfrm>
            <a:off x="11244411" y="6302014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>
                <a:solidFill>
                  <a:schemeClr val="bg1"/>
                </a:solidFill>
              </a:rPr>
              <a:pPr/>
              <a:t>9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Zástupný obsah 2">
            <a:extLst>
              <a:ext uri="{FF2B5EF4-FFF2-40B4-BE49-F238E27FC236}">
                <a16:creationId xmlns:a16="http://schemas.microsoft.com/office/drawing/2014/main" id="{5A422173-6487-5141-A70E-760BBC28FC97}"/>
              </a:ext>
            </a:extLst>
          </p:cNvPr>
          <p:cNvSpPr txBox="1">
            <a:spLocks/>
          </p:cNvSpPr>
          <p:nvPr/>
        </p:nvSpPr>
        <p:spPr>
          <a:xfrm>
            <a:off x="677334" y="1953269"/>
            <a:ext cx="9785257" cy="27360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dirty="0"/>
              <a:t>Ranní rituály, režim dne</a:t>
            </a:r>
          </a:p>
          <a:p>
            <a:r>
              <a:rPr lang="cs-CZ" sz="1600" dirty="0"/>
              <a:t>Komunitní kruhy</a:t>
            </a:r>
          </a:p>
          <a:p>
            <a:r>
              <a:rPr lang="cs-CZ" sz="1600" dirty="0"/>
              <a:t>Prožitkové učení</a:t>
            </a:r>
          </a:p>
          <a:p>
            <a:r>
              <a:rPr lang="cs-CZ" sz="1600" dirty="0"/>
              <a:t>Střídání hudebních, výtvarných, pohybových a jiných aktivit v průběhu dne</a:t>
            </a:r>
          </a:p>
          <a:p>
            <a:r>
              <a:rPr lang="cs-CZ" sz="1600" dirty="0"/>
              <a:t>Stravování zajišťuje MŠ</a:t>
            </a:r>
          </a:p>
          <a:p>
            <a:endParaRPr lang="cs-CZ" sz="1600" dirty="0"/>
          </a:p>
          <a:p>
            <a:endParaRPr lang="cs-CZ" sz="1600" dirty="0"/>
          </a:p>
          <a:p>
            <a:endParaRPr lang="cs-CZ" sz="1600" dirty="0"/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99E4FF4E-469E-4048-BF5A-7E20B51C44DA}"/>
              </a:ext>
            </a:extLst>
          </p:cNvPr>
          <p:cNvSpPr txBox="1"/>
          <p:nvPr/>
        </p:nvSpPr>
        <p:spPr>
          <a:xfrm>
            <a:off x="677333" y="1570772"/>
            <a:ext cx="872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Společné znaky s předškolním vzděláváním v ČR</a:t>
            </a:r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41F2BA3F-DEAE-DD41-B8A3-4F537A4ACF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2463" y="6230362"/>
            <a:ext cx="508430" cy="508430"/>
          </a:xfrm>
          <a:prstGeom prst="rect">
            <a:avLst/>
          </a:prstGeom>
          <a:noFill/>
        </p:spPr>
      </p:pic>
      <p:pic>
        <p:nvPicPr>
          <p:cNvPr id="12" name="Obrázek 7">
            <a:extLst>
              <a:ext uri="{FF2B5EF4-FFF2-40B4-BE49-F238E27FC236}">
                <a16:creationId xmlns:a16="http://schemas.microsoft.com/office/drawing/2014/main" id="{0F0F2A56-5A22-074B-ACF5-ECF4A044A64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7" t="16213" b="17057"/>
          <a:stretch/>
        </p:blipFill>
        <p:spPr bwMode="auto">
          <a:xfrm>
            <a:off x="677334" y="6230362"/>
            <a:ext cx="2765129" cy="55331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938687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Fazeta</Template>
  <TotalTime>97</TotalTime>
  <Words>677</Words>
  <Application>Microsoft Macintosh PowerPoint</Application>
  <PresentationFormat>Širokoúhlá obrazovka</PresentationFormat>
  <Paragraphs>82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Segoe UI</vt:lpstr>
      <vt:lpstr>Trebuchet MS</vt:lpstr>
      <vt:lpstr>Wingdings 3</vt:lpstr>
      <vt:lpstr>Fazeta</vt:lpstr>
      <vt:lpstr>Stáž v Estonsku - Tallinn</vt:lpstr>
      <vt:lpstr>O Estonsku</vt:lpstr>
      <vt:lpstr>Mateřská školka Tallinna Sobrakese Lastead Základní informace</vt:lpstr>
      <vt:lpstr>Mateřská školka Sobrakese Prostředí</vt:lpstr>
      <vt:lpstr>Mateřská školka Lasteaed Ojake Základní informace</vt:lpstr>
      <vt:lpstr>Mateřská školka Lasteaed Ojake Organizace</vt:lpstr>
      <vt:lpstr>Mateřská školka Lasteaed Ojake Fotografie</vt:lpstr>
      <vt:lpstr>Srovnání předškolního vzdělávání 1/2</vt:lpstr>
      <vt:lpstr>Srovnání předškolního vzdělávání 2/2</vt:lpstr>
      <vt:lpstr>Přínosy pro naší praxi ve školce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Stáž v Estonsku - Tallinn</dc:title>
  <dc:creator>Office365</dc:creator>
  <cp:lastModifiedBy>Office365</cp:lastModifiedBy>
  <cp:revision>14</cp:revision>
  <dcterms:created xsi:type="dcterms:W3CDTF">2021-10-25T18:48:24Z</dcterms:created>
  <dcterms:modified xsi:type="dcterms:W3CDTF">2021-11-07T15:40:45Z</dcterms:modified>
</cp:coreProperties>
</file>