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95"/>
    <a:srgbClr val="000000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878"/>
  </p:normalViewPr>
  <p:slideViewPr>
    <p:cSldViewPr>
      <p:cViewPr varScale="1">
        <p:scale>
          <a:sx n="124" d="100"/>
          <a:sy n="124" d="100"/>
        </p:scale>
        <p:origin x="17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69D7E23-1FD9-3147-A1D4-34C3A9090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300552-876B-F44D-9E71-A14040FBB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C3E81-5518-6A48-A13A-8C2F08D56B3E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A3D51C-C0D0-E347-9CD5-B80BE8755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CEF593-F82F-DE4E-AD4B-A098F2409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99C8F-3B55-C84B-B797-E4263E852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72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1B211-B068-4B05-99BB-46AF70628C48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9172F-11F8-45D9-B6AB-66854AC73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172F-11F8-45D9-B6AB-66854AC7364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7634-A9E0-46E1-BF68-C0269F57DD94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42E2-7F06-40BC-BFEB-443649C9ED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8D9AEDB-5E53-324B-BF28-83516260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44" y="4077072"/>
            <a:ext cx="2771800" cy="20788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247A6E2-4065-C143-9049-4867B613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12" y="3212977"/>
            <a:ext cx="2509656" cy="3346208"/>
          </a:xfrm>
          <a:prstGeom prst="rect">
            <a:avLst/>
          </a:prstGeom>
          <a:effectLst>
            <a:reflection stA="15395" endPos="0" dist="50800" dir="5400000" sy="-100000" algn="bl" rotWithShape="0"/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7544" y="-291616"/>
            <a:ext cx="6400800" cy="3984848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" pitchFamily="2" charset="0"/>
              </a:rPr>
              <a:t>Stáž v Portugalsku – Faro, </a:t>
            </a:r>
            <a:r>
              <a:rPr lang="cs-CZ" dirty="0" err="1">
                <a:solidFill>
                  <a:schemeClr val="tx1"/>
                </a:solidFill>
                <a:latin typeface="Times" pitchFamily="2" charset="0"/>
              </a:rPr>
              <a:t>Olhao</a:t>
            </a:r>
            <a:endParaRPr lang="cs-CZ" dirty="0">
              <a:solidFill>
                <a:schemeClr val="tx1"/>
              </a:solidFill>
              <a:latin typeface="Times" pitchFamily="2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" pitchFamily="2" charset="0"/>
              </a:rPr>
              <a:t>13. 11. – 16. 11. 2021</a:t>
            </a:r>
          </a:p>
          <a:p>
            <a:r>
              <a:rPr lang="cs-CZ" dirty="0">
                <a:solidFill>
                  <a:schemeClr val="tx1"/>
                </a:solidFill>
                <a:latin typeface="Times" pitchFamily="2" charset="0"/>
              </a:rPr>
              <a:t>Bc. KANTOROVÁ Dana, ŠÚTOVCOVÁ Martina</a:t>
            </a:r>
          </a:p>
          <a:p>
            <a:r>
              <a:rPr lang="cs-CZ" dirty="0">
                <a:solidFill>
                  <a:schemeClr val="tx1"/>
                </a:solidFill>
                <a:latin typeface="Times" pitchFamily="2" charset="0"/>
              </a:rPr>
              <a:t>MŠ Dubeč – Praha 10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134672" cy="1800199"/>
          </a:xfrm>
        </p:spPr>
        <p:txBody>
          <a:bodyPr/>
          <a:lstStyle/>
          <a:p>
            <a:r>
              <a:rPr lang="cs-CZ" dirty="0">
                <a:latin typeface="Arial"/>
                <a:ea typeface="Calibri"/>
                <a:cs typeface="Times New Roman"/>
              </a:rPr>
              <a:t> 	 </a:t>
            </a:r>
            <a:r>
              <a:rPr lang="cs-CZ" dirty="0"/>
              <a:t> 	  </a:t>
            </a:r>
            <a:r>
              <a:rPr lang="cs-CZ" dirty="0">
                <a:latin typeface="Arial"/>
                <a:ea typeface="Calibri"/>
                <a:cs typeface="Times New Roman"/>
              </a:rPr>
              <a:t> </a:t>
            </a:r>
            <a:endParaRPr lang="cs-CZ" dirty="0"/>
          </a:p>
        </p:txBody>
      </p:sp>
      <p:pic>
        <p:nvPicPr>
          <p:cNvPr id="4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76672"/>
            <a:ext cx="483079" cy="483079"/>
          </a:xfrm>
          <a:prstGeom prst="rect">
            <a:avLst/>
          </a:prstGeom>
          <a:noFill/>
        </p:spPr>
      </p:pic>
      <p:pic>
        <p:nvPicPr>
          <p:cNvPr id="6" name="Obrázek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83568" y="548680"/>
            <a:ext cx="2562046" cy="51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6C1EC85-2C03-8E40-80D7-B62732097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2" y="3212976"/>
            <a:ext cx="2562047" cy="341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cs-CZ" dirty="0">
                <a:latin typeface="Times" pitchFamily="2" charset="0"/>
              </a:rPr>
              <a:t>Rozdíly mezi školstvím v České Republice a Portugalskem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00693E-5E45-4B44-B119-615376B49EB9}"/>
              </a:ext>
            </a:extLst>
          </p:cNvPr>
          <p:cNvSpPr txBox="1"/>
          <p:nvPr/>
        </p:nvSpPr>
        <p:spPr>
          <a:xfrm>
            <a:off x="83164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41170" cy="4525963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32500" lnSpcReduction="20000"/>
          </a:bodyPr>
          <a:lstStyle/>
          <a:p>
            <a:r>
              <a:rPr lang="cs-CZ" sz="3800" dirty="0">
                <a:latin typeface="Times" pitchFamily="2" charset="0"/>
              </a:rPr>
              <a:t>Síť státních, polostátních a soukromých jeslí (děti od 3 měsíců až 3 let) a MŠ (děti od 3 let do 6 let).</a:t>
            </a:r>
          </a:p>
          <a:p>
            <a:r>
              <a:rPr lang="cs-CZ" sz="3800" dirty="0">
                <a:latin typeface="Times" pitchFamily="2" charset="0"/>
              </a:rPr>
              <a:t>V MŠ probíhá výuka (menší vybavení hraček, méně volných her), AJ </a:t>
            </a:r>
            <a:r>
              <a:rPr lang="cs-CZ" sz="2900" dirty="0">
                <a:latin typeface="Times" pitchFamily="2" charset="0"/>
              </a:rPr>
              <a:t>se</a:t>
            </a:r>
            <a:r>
              <a:rPr lang="cs-CZ" sz="3800" dirty="0">
                <a:latin typeface="Times" pitchFamily="2" charset="0"/>
              </a:rPr>
              <a:t> učí od 3 let.</a:t>
            </a:r>
          </a:p>
          <a:p>
            <a:r>
              <a:rPr lang="cs-CZ" sz="3800" dirty="0">
                <a:latin typeface="Times" pitchFamily="2" charset="0"/>
              </a:rPr>
              <a:t>Odpolední odpočinek pouze pro děti ve věku 3 let</a:t>
            </a:r>
          </a:p>
          <a:p>
            <a:r>
              <a:rPr lang="cs-CZ" sz="3800" dirty="0">
                <a:latin typeface="Times" pitchFamily="2" charset="0"/>
              </a:rPr>
              <a:t>Třídy jsou výhradně homogenní</a:t>
            </a:r>
          </a:p>
          <a:p>
            <a:r>
              <a:rPr lang="cs-CZ" sz="3800" dirty="0">
                <a:latin typeface="Times" pitchFamily="2" charset="0"/>
              </a:rPr>
              <a:t>Učitelé vyučují stále stejnou věkovou skupinu (tzn. že nepokračují s dětmi do dalšího školního roku). Věkovou skupinu pro konkrétního učitele určí ředitel - zařízení po přijímacím pohovoru </a:t>
            </a:r>
          </a:p>
          <a:p>
            <a:r>
              <a:rPr lang="cs-CZ" sz="3800" dirty="0">
                <a:latin typeface="Times" pitchFamily="2" charset="0"/>
              </a:rPr>
              <a:t>Výuku výchovy (TV, HV, VV, dramatika) mají na starosti primárně externisté</a:t>
            </a:r>
          </a:p>
          <a:p>
            <a:r>
              <a:rPr lang="cs-CZ" sz="3800" dirty="0">
                <a:latin typeface="Times" pitchFamily="2" charset="0"/>
              </a:rPr>
              <a:t>Děti nosí školní uniformy</a:t>
            </a:r>
          </a:p>
          <a:p>
            <a:r>
              <a:rPr lang="cs-CZ" sz="3800" dirty="0">
                <a:latin typeface="Times" pitchFamily="2" charset="0"/>
              </a:rPr>
              <a:t>Velký důraz na pohybové aktivity (TV, hudebně-pohybové činnosti, výrazový tanec…)</a:t>
            </a:r>
          </a:p>
          <a:p>
            <a:r>
              <a:rPr lang="cs-CZ" sz="3800" dirty="0">
                <a:latin typeface="Times" pitchFamily="2" charset="0"/>
              </a:rPr>
              <a:t>Negramotnost se i přes výraznou snahu stále pohybuje kolem 5%</a:t>
            </a:r>
          </a:p>
          <a:p>
            <a:r>
              <a:rPr lang="cs-CZ" sz="3800" dirty="0">
                <a:latin typeface="Times" pitchFamily="2" charset="0"/>
              </a:rPr>
              <a:t>Ve státních školách jsou svačiny a obědy zdarma pro všechny děti</a:t>
            </a:r>
          </a:p>
          <a:p>
            <a:r>
              <a:rPr lang="cs-CZ" sz="3800" dirty="0">
                <a:latin typeface="Times" pitchFamily="2" charset="0"/>
              </a:rPr>
              <a:t>Zodpovědnost za předškolní vzdělávání má na  starosti Ministerstvo školství + Ministerstvo práce a sociálních věcí Portugalska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C5A378-970F-354E-AADE-CDC1F949F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64" y="1958831"/>
            <a:ext cx="1913158" cy="3826316"/>
          </a:xfrm>
          <a:prstGeom prst="rect">
            <a:avLst/>
          </a:prstGeom>
          <a:effectLst>
            <a:glow>
              <a:schemeClr val="accent1"/>
            </a:glow>
            <a:outerShdw blurRad="1270000" dir="21540000" sx="1000" sy="1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  <a:bevelB prst="relaxedInset"/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36AFDD-E25A-E942-9B77-17E879C3C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43" y="3068960"/>
            <a:ext cx="1913157" cy="1913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imes" pitchFamily="2" charset="0"/>
              </a:rPr>
              <a:t>Jardim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Escola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Joao</a:t>
            </a:r>
            <a:r>
              <a:rPr lang="cs-CZ" dirty="0">
                <a:latin typeface="Times" pitchFamily="2" charset="0"/>
              </a:rPr>
              <a:t> De Deus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7931224" cy="2372883"/>
          </a:xfr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algn="just"/>
            <a:r>
              <a:rPr lang="cs-CZ" sz="1600" dirty="0"/>
              <a:t>V </a:t>
            </a:r>
            <a:r>
              <a:rPr lang="cs-CZ" sz="1600" dirty="0">
                <a:latin typeface="Times" pitchFamily="2" charset="0"/>
              </a:rPr>
              <a:t>centru města Faro, poblíž pobřeží Atlantiku, veliký areál s vybavenou zahradou pro děti</a:t>
            </a:r>
          </a:p>
          <a:p>
            <a:pPr algn="just"/>
            <a:r>
              <a:rPr lang="cs-CZ" sz="1600" dirty="0">
                <a:latin typeface="Times" pitchFamily="2" charset="0"/>
              </a:rPr>
              <a:t>Polostátní instituce pojmenovaná po portugalském reformátorovi školství (dodnes učí podle jeho metodiky)</a:t>
            </a:r>
          </a:p>
          <a:p>
            <a:pPr algn="just"/>
            <a:r>
              <a:rPr lang="cs-CZ" sz="1600" dirty="0">
                <a:latin typeface="Times" pitchFamily="2" charset="0"/>
              </a:rPr>
              <a:t>Školné se odvíjí podle platu rodičů</a:t>
            </a:r>
          </a:p>
          <a:p>
            <a:pPr algn="just"/>
            <a:r>
              <a:rPr lang="cs-CZ" sz="1600" dirty="0">
                <a:latin typeface="Times" pitchFamily="2" charset="0"/>
              </a:rPr>
              <a:t>Ve třídách je 25 dětí (různé národnosti: Belgičané, Rusové, Rumuni, Španělé, Ukrajinci</a:t>
            </a:r>
          </a:p>
          <a:p>
            <a:pPr algn="just"/>
            <a:r>
              <a:rPr lang="cs-CZ" sz="1600" dirty="0">
                <a:latin typeface="Times" pitchFamily="2" charset="0"/>
              </a:rPr>
              <a:t>Děti s OMJ jsou začleněny bez výraznější podpory</a:t>
            </a:r>
          </a:p>
          <a:p>
            <a:pPr algn="just"/>
            <a:r>
              <a:rPr lang="cs-CZ" sz="1600" dirty="0">
                <a:latin typeface="Times" pitchFamily="2" charset="0"/>
              </a:rPr>
              <a:t>Školu navštěvují děti od 3 do 10 let</a:t>
            </a:r>
          </a:p>
          <a:p>
            <a:pPr algn="just"/>
            <a:r>
              <a:rPr lang="cs-CZ" sz="1600" dirty="0">
                <a:latin typeface="Times" pitchFamily="2" charset="0"/>
              </a:rPr>
              <a:t>Škola má 7 tříd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6EB37D-59DD-FE43-8032-E80D5498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07368"/>
            <a:ext cx="3034659" cy="22759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E18621-1616-1849-96EF-8AFE79ED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15896"/>
            <a:ext cx="1779662" cy="23728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49EB3C-3E1D-A44F-A63A-30A2278C2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23" y="4232573"/>
            <a:ext cx="2396781" cy="2456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2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imes" pitchFamily="2" charset="0"/>
              </a:rPr>
              <a:t>Colégio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Bernardette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Romeira</a:t>
            </a:r>
            <a:endParaRPr lang="cs-CZ" dirty="0">
              <a:latin typeface="Times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781127"/>
          </a:xfrm>
          <a:gradFill flip="none" rotWithShape="1">
            <a:gsLst>
              <a:gs pos="50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959595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cs-CZ" dirty="0">
                <a:latin typeface="Times" pitchFamily="2" charset="0"/>
              </a:rPr>
              <a:t>Soukromá mezinárodní škola (</a:t>
            </a:r>
            <a:r>
              <a:rPr lang="cs-CZ" dirty="0" err="1">
                <a:latin typeface="Times" pitchFamily="2" charset="0"/>
              </a:rPr>
              <a:t>nadstandartní</a:t>
            </a:r>
            <a:r>
              <a:rPr lang="cs-CZ" dirty="0">
                <a:latin typeface="Times" pitchFamily="2" charset="0"/>
              </a:rPr>
              <a:t> hodnocení i v rámci Portugalska)</a:t>
            </a:r>
          </a:p>
          <a:p>
            <a:r>
              <a:rPr lang="cs-CZ" dirty="0">
                <a:latin typeface="Times" pitchFamily="2" charset="0"/>
              </a:rPr>
              <a:t>Děti od 3 let až po středoškoláky</a:t>
            </a:r>
          </a:p>
          <a:p>
            <a:r>
              <a:rPr lang="cs-CZ" dirty="0">
                <a:latin typeface="Times" pitchFamily="2" charset="0"/>
              </a:rPr>
              <a:t>Vzdělávání rozděleno do tří cyklů (velmi podobná, jako naše MŠ, ZŠ a SŠ)</a:t>
            </a:r>
          </a:p>
          <a:p>
            <a:r>
              <a:rPr lang="cs-CZ" dirty="0">
                <a:latin typeface="Times" pitchFamily="2" charset="0"/>
              </a:rPr>
              <a:t>Povinné uniformy</a:t>
            </a:r>
          </a:p>
          <a:p>
            <a:r>
              <a:rPr lang="cs-CZ" dirty="0">
                <a:latin typeface="Times" pitchFamily="2" charset="0"/>
              </a:rPr>
              <a:t>Roční školné se pohybuje kolem 5.000 EUR</a:t>
            </a:r>
          </a:p>
          <a:p>
            <a:r>
              <a:rPr lang="cs-CZ" dirty="0">
                <a:latin typeface="Times" pitchFamily="2" charset="0"/>
              </a:rPr>
              <a:t>Zapojení dalšího pedagoga 1hod. denně pro dítě s OMJ</a:t>
            </a:r>
          </a:p>
          <a:p>
            <a:r>
              <a:rPr lang="cs-CZ" dirty="0">
                <a:latin typeface="Times" pitchFamily="2" charset="0"/>
              </a:rPr>
              <a:t>Důraz kladen na prožitkové učení</a:t>
            </a:r>
          </a:p>
          <a:p>
            <a:r>
              <a:rPr lang="cs-CZ" dirty="0">
                <a:latin typeface="Times" pitchFamily="2" charset="0"/>
              </a:rPr>
              <a:t>Široká nabídka mimoškolních aktivit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9C75B2-E264-7E44-A68F-FCA46E3B2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6" y="1870197"/>
            <a:ext cx="2674640" cy="20059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E184007-E040-F54C-8B8E-4A5314DDE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28" y="1851675"/>
            <a:ext cx="2786179" cy="20059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C881F5-45B9-5C44-9BC5-2B18A73A1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28" y="3984813"/>
            <a:ext cx="2786179" cy="20896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8CCE6A-6DD9-CE41-BC64-1F9F29BAD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3" y="3970950"/>
            <a:ext cx="2674640" cy="208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" pitchFamily="2" charset="0"/>
              </a:rPr>
              <a:t>Přínos pro naši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83162"/>
          </a:xfrm>
          <a:gradFill>
            <a:gsLst>
              <a:gs pos="40000">
                <a:schemeClr val="bg1">
                  <a:lumMod val="65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000" dirty="0">
                <a:latin typeface="Times" pitchFamily="2" charset="0"/>
              </a:rPr>
              <a:t>Formy a metodika učení nového jazyka pro děti s OMJ při výchovách (TV, HV, VV, dramatika)</a:t>
            </a:r>
          </a:p>
          <a:p>
            <a:r>
              <a:rPr lang="cs-CZ" sz="2000" dirty="0">
                <a:latin typeface="Times" pitchFamily="2" charset="0"/>
              </a:rPr>
              <a:t>Systém značek a piktogramů vhodný pro děti s OMJ, ale také pro děti rodilých mluvčích</a:t>
            </a:r>
          </a:p>
          <a:p>
            <a:r>
              <a:rPr lang="cs-CZ" sz="2000" dirty="0">
                <a:latin typeface="Times" pitchFamily="2" charset="0"/>
              </a:rPr>
              <a:t>Zapojení asistentů pedagoga</a:t>
            </a:r>
          </a:p>
          <a:p>
            <a:r>
              <a:rPr lang="cs-CZ" sz="2000" dirty="0">
                <a:latin typeface="Times" pitchFamily="2" charset="0"/>
              </a:rPr>
              <a:t>Volná hra s ostatními vrstevníky – přirozené (spontánní) učení novému jazyku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31F4AA-F095-9840-B942-CCDA087A1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490442" cy="285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sz="4400" dirty="0">
                <a:latin typeface="Times" pitchFamily="2" charset="0"/>
              </a:rPr>
              <a:t>Děkujeme za pozornost</a:t>
            </a:r>
          </a:p>
        </p:txBody>
      </p:sp>
      <p:pic>
        <p:nvPicPr>
          <p:cNvPr id="4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83568" y="548680"/>
            <a:ext cx="2562046" cy="51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76672"/>
            <a:ext cx="483079" cy="4830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{39023665-CCBE-B147-8D85-41975183C442}tf16401369</Template>
  <TotalTime>243</TotalTime>
  <Words>410</Words>
  <Application>Microsoft Macintosh PowerPoint</Application>
  <PresentationFormat>Předvádění na obrazovce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Motiv sady Office</vt:lpstr>
      <vt:lpstr>        </vt:lpstr>
      <vt:lpstr>Rozdíly mezi školstvím v České Republice a Portugalskem</vt:lpstr>
      <vt:lpstr>Jardim Escola Joao De Deus</vt:lpstr>
      <vt:lpstr>Colégio Bernardette Romeira</vt:lpstr>
      <vt:lpstr>Přínos pro naši praxi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jarda</dc:creator>
  <cp:lastModifiedBy>Dana Kantorová</cp:lastModifiedBy>
  <cp:revision>21</cp:revision>
  <dcterms:created xsi:type="dcterms:W3CDTF">2021-06-26T22:21:38Z</dcterms:created>
  <dcterms:modified xsi:type="dcterms:W3CDTF">2021-11-24T17:04:01Z</dcterms:modified>
</cp:coreProperties>
</file>