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0080625" cy="5670550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317" y="-7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cs-CZ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cs-CZ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504000" y="1326600"/>
            <a:ext cx="9069480" cy="328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3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STÁŽ ŘECKO</a:t>
            </a:r>
            <a:endParaRPr lang="cs-CZ" sz="3200" b="0" strike="noStrike" spc="-1" dirty="0">
              <a:latin typeface="Arial"/>
            </a:endParaRPr>
          </a:p>
          <a:p>
            <a:pPr algn="ctr"/>
            <a:r>
              <a:rPr lang="cs-CZ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Athény</a:t>
            </a:r>
          </a:p>
          <a:p>
            <a:pPr algn="ctr"/>
            <a:endParaRPr lang="cs-CZ" sz="3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cs-CZ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6. 6. - 9. 6. 2021</a:t>
            </a:r>
            <a:endParaRPr lang="cs-CZ" sz="3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cs-CZ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Terezie Wasserbauer</a:t>
            </a:r>
          </a:p>
          <a:p>
            <a:pPr algn="ctr">
              <a:lnSpc>
                <a:spcPct val="100000"/>
              </a:lnSpc>
            </a:pPr>
            <a:r>
              <a:rPr lang="cs-CZ" sz="3200" spc="-1" dirty="0">
                <a:solidFill>
                  <a:srgbClr val="000000"/>
                </a:solidFill>
                <a:latin typeface="Arial"/>
              </a:rPr>
              <a:t>23. 5. - 26. 5. 2021</a:t>
            </a:r>
          </a:p>
          <a:p>
            <a:pPr algn="ctr">
              <a:lnSpc>
                <a:spcPct val="100000"/>
              </a:lnSpc>
            </a:pPr>
            <a:r>
              <a:rPr lang="cs-CZ" sz="3200" b="0" strike="noStrike" spc="-1" dirty="0">
                <a:solidFill>
                  <a:srgbClr val="000000"/>
                </a:solidFill>
                <a:latin typeface="Arial"/>
              </a:rPr>
              <a:t>Lenka Šmerdová</a:t>
            </a:r>
            <a:endParaRPr lang="cs-CZ" sz="3200" b="0" strike="noStrike" spc="-1" dirty="0">
              <a:latin typeface="Arial"/>
            </a:endParaRPr>
          </a:p>
        </p:txBody>
      </p:sp>
      <p:pic>
        <p:nvPicPr>
          <p:cNvPr id="77" name="Obrázek 76"/>
          <p:cNvPicPr/>
          <p:nvPr/>
        </p:nvPicPr>
        <p:blipFill>
          <a:blip r:embed="rId2"/>
          <a:stretch/>
        </p:blipFill>
        <p:spPr>
          <a:xfrm>
            <a:off x="488520" y="295560"/>
            <a:ext cx="2749320" cy="782280"/>
          </a:xfrm>
          <a:prstGeom prst="rect">
            <a:avLst/>
          </a:prstGeom>
          <a:ln w="0">
            <a:noFill/>
          </a:ln>
        </p:spPr>
      </p:pic>
      <p:pic>
        <p:nvPicPr>
          <p:cNvPr id="78" name="Obrázek 77"/>
          <p:cNvPicPr/>
          <p:nvPr/>
        </p:nvPicPr>
        <p:blipFill>
          <a:blip r:embed="rId3"/>
          <a:stretch/>
        </p:blipFill>
        <p:spPr>
          <a:xfrm>
            <a:off x="8460000" y="298440"/>
            <a:ext cx="1257840" cy="703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504000" y="1326600"/>
            <a:ext cx="9069480" cy="328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21000"/>
          </a:bodyPr>
          <a:lstStyle/>
          <a:p>
            <a:pPr marL="432000" indent="-321840">
              <a:lnSpc>
                <a:spcPct val="100000"/>
              </a:lnSpc>
              <a:spcBef>
                <a:spcPts val="1417"/>
              </a:spcBef>
              <a:tabLst>
                <a:tab pos="0" algn="l"/>
              </a:tabLst>
            </a:pPr>
            <a:r>
              <a:rPr lang="cs-CZ" sz="3200" b="1" strike="noStrike" spc="-1">
                <a:solidFill>
                  <a:srgbClr val="000000"/>
                </a:solidFill>
                <a:latin typeface="Arial"/>
                <a:ea typeface="DejaVu Sans"/>
              </a:rPr>
              <a:t>VZDĚLÁVACÍ SYSTÉM V ŘECKU </a:t>
            </a:r>
            <a:endParaRPr lang="cs-CZ" sz="3200" b="0" strike="noStrike" spc="-1">
              <a:latin typeface="Arial"/>
            </a:endParaRPr>
          </a:p>
          <a:p>
            <a:pPr marL="432000" indent="-3218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primární předškolní vzdělávání</a:t>
            </a:r>
            <a:endParaRPr lang="cs-CZ" sz="3200" b="0" strike="noStrike" spc="-1">
              <a:latin typeface="Arial"/>
            </a:endParaRPr>
          </a:p>
          <a:p>
            <a:pPr marL="432000" indent="-3218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Předškolní vzdělávání poskytují školky, které přispívají k hladkému začlenění dětí do primárního vzdělávacího stupně.</a:t>
            </a:r>
            <a:endParaRPr lang="cs-CZ" sz="3200" b="0" strike="noStrike" spc="-1">
              <a:latin typeface="Arial"/>
            </a:endParaRPr>
          </a:p>
          <a:p>
            <a:pPr marL="432000" indent="-3218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cs-CZ" sz="3200" b="0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Vzdělávací cíle:</a:t>
            </a:r>
            <a:r>
              <a:rPr lang="cs-CZ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 Rozvoj kognitivních schopností, Rozvoj sociálních dovedností, Rozvoj komunikačních dovedností, Rozvoj kreativity, Základy chápání matematických pojmů, symbolů, Výtvarná výchova, Spolupráce</a:t>
            </a:r>
            <a:endParaRPr lang="cs-CZ" sz="3200" b="0" strike="noStrike" spc="-1">
              <a:latin typeface="Arial"/>
            </a:endParaRPr>
          </a:p>
          <a:p>
            <a:pPr marL="432000" indent="-3218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V Řecku existují dva typy školek:</a:t>
            </a:r>
            <a:endParaRPr lang="cs-CZ" sz="3200" b="0" strike="noStrike" spc="-1">
              <a:latin typeface="Arial"/>
            </a:endParaRPr>
          </a:p>
          <a:p>
            <a:pPr marL="432000" indent="-3218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a) Půldenní – os 8:30 do 12:15, zde vyučuje jeden učitel</a:t>
            </a:r>
            <a:endParaRPr lang="cs-CZ" sz="3200" b="0" strike="noStrike" spc="-1">
              <a:latin typeface="Arial"/>
            </a:endParaRPr>
          </a:p>
          <a:p>
            <a:pPr marL="432000" indent="-3218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b) Celodenní – od 7:45 do 16:00, tato školka zaměstnává dva učitele.</a:t>
            </a:r>
            <a:endParaRPr lang="cs-CZ" sz="3200" b="0" strike="noStrike" spc="-1">
              <a:latin typeface="Arial"/>
            </a:endParaRPr>
          </a:p>
          <a:p>
            <a:pPr marL="432000" indent="-3218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Alternativní mateřské školy – Montessori mateřské školy, Waldorfské mateřské školy.</a:t>
            </a:r>
            <a:endParaRPr lang="cs-CZ" sz="3200" b="0" strike="noStrike" spc="-1">
              <a:latin typeface="Arial"/>
            </a:endParaRPr>
          </a:p>
        </p:txBody>
      </p:sp>
      <p:pic>
        <p:nvPicPr>
          <p:cNvPr id="80" name="Obrázek 79"/>
          <p:cNvPicPr/>
          <p:nvPr/>
        </p:nvPicPr>
        <p:blipFill>
          <a:blip r:embed="rId2"/>
          <a:stretch/>
        </p:blipFill>
        <p:spPr>
          <a:xfrm>
            <a:off x="488880" y="295920"/>
            <a:ext cx="2749320" cy="782280"/>
          </a:xfrm>
          <a:prstGeom prst="rect">
            <a:avLst/>
          </a:prstGeom>
          <a:ln w="0">
            <a:noFill/>
          </a:ln>
        </p:spPr>
      </p:pic>
      <p:pic>
        <p:nvPicPr>
          <p:cNvPr id="81" name="Obrázek 80"/>
          <p:cNvPicPr/>
          <p:nvPr/>
        </p:nvPicPr>
        <p:blipFill>
          <a:blip r:embed="rId3"/>
          <a:stretch/>
        </p:blipFill>
        <p:spPr>
          <a:xfrm>
            <a:off x="8460000" y="298440"/>
            <a:ext cx="1257840" cy="703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504000" y="1326600"/>
            <a:ext cx="9069480" cy="328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65000"/>
          </a:bodyPr>
          <a:lstStyle/>
          <a:p>
            <a:pPr marL="432000" indent="-321840">
              <a:lnSpc>
                <a:spcPct val="100000"/>
              </a:lnSpc>
              <a:spcBef>
                <a:spcPts val="1417"/>
              </a:spcBef>
              <a:tabLst>
                <a:tab pos="0" algn="l"/>
              </a:tabLst>
            </a:pPr>
            <a:r>
              <a:rPr lang="cs-CZ" sz="2800" b="0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Učitelé v mateřských školách</a:t>
            </a:r>
            <a:endParaRPr lang="cs-CZ" sz="2800" b="0" strike="noStrike" spc="-1">
              <a:latin typeface="Arial"/>
            </a:endParaRPr>
          </a:p>
          <a:p>
            <a:pPr marL="432000" indent="-3218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cs-CZ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Mnoho učitelů nemá stálou smlouvu a je zaměstnáno pouze na jeden rok. Každý rok si musí podat znovu žádost o přijetí na Ministerstvo školství. O přijetí se rozhoduje na základě bodového systému (dosažené vzdělání, odpracované roky, rodinný stav a počet dětí)</a:t>
            </a:r>
            <a:endParaRPr lang="cs-CZ" sz="2800" b="0" strike="noStrike" spc="-1">
              <a:latin typeface="Arial"/>
            </a:endParaRPr>
          </a:p>
          <a:p>
            <a:pPr marL="432000" indent="-3218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cs-CZ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Učitelé mají základní vysokoškolské vzdělání a mají možnost postgraduálního studia, které si musí hradit sami. Učitelé mívají seminární školení na určitá témata.</a:t>
            </a:r>
            <a:endParaRPr lang="cs-CZ" sz="2800" b="0" strike="noStrike" spc="-1">
              <a:latin typeface="Arial"/>
            </a:endParaRPr>
          </a:p>
        </p:txBody>
      </p:sp>
      <p:pic>
        <p:nvPicPr>
          <p:cNvPr id="83" name="Obrázek 82"/>
          <p:cNvPicPr/>
          <p:nvPr/>
        </p:nvPicPr>
        <p:blipFill>
          <a:blip r:embed="rId2"/>
          <a:stretch/>
        </p:blipFill>
        <p:spPr>
          <a:xfrm>
            <a:off x="489240" y="296280"/>
            <a:ext cx="2749320" cy="782280"/>
          </a:xfrm>
          <a:prstGeom prst="rect">
            <a:avLst/>
          </a:prstGeom>
          <a:ln w="0">
            <a:noFill/>
          </a:ln>
        </p:spPr>
      </p:pic>
      <p:pic>
        <p:nvPicPr>
          <p:cNvPr id="84" name="Obrázek 83"/>
          <p:cNvPicPr/>
          <p:nvPr/>
        </p:nvPicPr>
        <p:blipFill>
          <a:blip r:embed="rId3"/>
          <a:stretch/>
        </p:blipFill>
        <p:spPr>
          <a:xfrm>
            <a:off x="8460000" y="298800"/>
            <a:ext cx="1257840" cy="703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504000" y="1326600"/>
            <a:ext cx="9069480" cy="328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23000"/>
          </a:bodyPr>
          <a:lstStyle/>
          <a:p>
            <a:pPr marL="432000" indent="-321840">
              <a:lnSpc>
                <a:spcPct val="100000"/>
              </a:lnSpc>
              <a:spcBef>
                <a:spcPts val="1417"/>
              </a:spcBef>
              <a:tabLst>
                <a:tab pos="0" algn="l"/>
              </a:tabLst>
            </a:pPr>
            <a:r>
              <a:rPr lang="cs-CZ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Navštívené MŠ v Athénách</a:t>
            </a:r>
            <a:endParaRPr lang="cs-CZ" sz="2800" b="0" strike="noStrike" spc="-1">
              <a:latin typeface="Arial"/>
            </a:endParaRPr>
          </a:p>
          <a:p>
            <a:pPr marL="432000" indent="-321840">
              <a:lnSpc>
                <a:spcPct val="100000"/>
              </a:lnSpc>
              <a:spcBef>
                <a:spcPts val="1417"/>
              </a:spcBef>
              <a:tabLst>
                <a:tab pos="0" algn="l"/>
              </a:tabLst>
            </a:pPr>
            <a:r>
              <a:rPr lang="cs-CZ" sz="2800" b="0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31. Nipiagogio Athinas </a:t>
            </a:r>
            <a:endParaRPr lang="cs-CZ" sz="2800" b="0" strike="noStrike" spc="-1">
              <a:latin typeface="Arial"/>
            </a:endParaRPr>
          </a:p>
          <a:p>
            <a:pPr marL="432000" indent="-3218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cs-CZ" sz="2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Státní, půldenní, jednotřídní mateřská škola s dopoledním provozem 8:15 – 13:00 hodin</a:t>
            </a:r>
            <a:endParaRPr lang="cs-CZ" sz="2800" b="0" strike="noStrike" spc="-1">
              <a:latin typeface="Arial"/>
            </a:endParaRPr>
          </a:p>
          <a:p>
            <a:pPr marL="432000" indent="-3218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cs-CZ" sz="2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Počet dětí ve třídě 18, pouze dvě děti řecké, ostatní s OMJ (1 pedagog pracuje jako ředitelka a učitelka)</a:t>
            </a:r>
            <a:endParaRPr lang="cs-CZ" sz="2800" b="0" strike="noStrike" spc="-1">
              <a:latin typeface="Arial"/>
            </a:endParaRPr>
          </a:p>
          <a:p>
            <a:pPr marL="432000" indent="-3218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cs-CZ" sz="2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Podíl dětí s OMJ – 98 % (nízkopříjmové rodiny)</a:t>
            </a:r>
            <a:endParaRPr lang="cs-CZ" sz="2800" b="0" strike="noStrike" spc="-1">
              <a:latin typeface="Arial"/>
            </a:endParaRPr>
          </a:p>
          <a:p>
            <a:pPr marL="432000" indent="-3218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cs-CZ" sz="2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Národnosti ve třídě – Sýrie, Polsko, Bulharsko, Bangladéš, Gruzie, Albánie, Rumunsko, Moldávie</a:t>
            </a:r>
            <a:endParaRPr lang="cs-CZ" sz="2800" b="0" strike="noStrike" spc="-1">
              <a:latin typeface="Arial"/>
            </a:endParaRPr>
          </a:p>
          <a:p>
            <a:pPr marL="432000" indent="-3218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cs-CZ" sz="2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Nachází se v těsné blízkostí centra Athén, sídlí v budově spolu se ZŠ</a:t>
            </a:r>
            <a:endParaRPr lang="cs-CZ" sz="2800" b="0" strike="noStrike" spc="-1">
              <a:latin typeface="Arial"/>
            </a:endParaRPr>
          </a:p>
          <a:p>
            <a:pPr marL="432000" indent="-3218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cs-CZ" sz="2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Rozvoj inkluze s podporou projektů EU, spolupráce s nevládními neziskovými organizacemi</a:t>
            </a:r>
            <a:endParaRPr lang="cs-CZ" sz="2800" b="0" strike="noStrike" spc="-1">
              <a:latin typeface="Arial"/>
            </a:endParaRPr>
          </a:p>
          <a:p>
            <a:pPr marL="432000" indent="-3218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cs-CZ" sz="2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MŠ intenzivně pracuje na projektech, které pomáhají dětem s OMJ a jejich rodičům </a:t>
            </a:r>
            <a:endParaRPr lang="cs-CZ" sz="2800" b="0" strike="noStrike" spc="-1">
              <a:latin typeface="Arial"/>
            </a:endParaRPr>
          </a:p>
          <a:p>
            <a:pPr marL="432000" indent="-3218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cs-CZ" sz="2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Vzdělávací program FREINET (Freinetovská škola) – alternativní pedagogický směr – respektující přístup </a:t>
            </a:r>
            <a:endParaRPr lang="cs-CZ" sz="2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tabLst>
                <a:tab pos="0" algn="l"/>
              </a:tabLst>
            </a:pPr>
            <a:endParaRPr lang="cs-CZ" sz="2800" b="0" strike="noStrike" spc="-1">
              <a:latin typeface="Arial"/>
            </a:endParaRPr>
          </a:p>
        </p:txBody>
      </p:sp>
      <p:pic>
        <p:nvPicPr>
          <p:cNvPr id="86" name="Obrázek 85"/>
          <p:cNvPicPr/>
          <p:nvPr/>
        </p:nvPicPr>
        <p:blipFill>
          <a:blip r:embed="rId2"/>
          <a:stretch/>
        </p:blipFill>
        <p:spPr>
          <a:xfrm>
            <a:off x="488880" y="295920"/>
            <a:ext cx="2749320" cy="782280"/>
          </a:xfrm>
          <a:prstGeom prst="rect">
            <a:avLst/>
          </a:prstGeom>
          <a:ln w="0">
            <a:noFill/>
          </a:ln>
        </p:spPr>
      </p:pic>
      <p:pic>
        <p:nvPicPr>
          <p:cNvPr id="87" name="Obrázek 86"/>
          <p:cNvPicPr/>
          <p:nvPr/>
        </p:nvPicPr>
        <p:blipFill>
          <a:blip r:embed="rId3"/>
          <a:stretch/>
        </p:blipFill>
        <p:spPr>
          <a:xfrm>
            <a:off x="8460000" y="298440"/>
            <a:ext cx="1257840" cy="703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Obrázek 87"/>
          <p:cNvPicPr/>
          <p:nvPr/>
        </p:nvPicPr>
        <p:blipFill>
          <a:blip r:embed="rId2"/>
          <a:stretch/>
        </p:blipFill>
        <p:spPr>
          <a:xfrm rot="5381400">
            <a:off x="3861360" y="2115360"/>
            <a:ext cx="3127320" cy="2340360"/>
          </a:xfrm>
          <a:prstGeom prst="rect">
            <a:avLst/>
          </a:prstGeom>
          <a:ln w="0">
            <a:noFill/>
          </a:ln>
        </p:spPr>
      </p:pic>
      <p:pic>
        <p:nvPicPr>
          <p:cNvPr id="89" name="Obrázek 88"/>
          <p:cNvPicPr/>
          <p:nvPr/>
        </p:nvPicPr>
        <p:blipFill>
          <a:blip r:embed="rId3"/>
          <a:stretch/>
        </p:blipFill>
        <p:spPr>
          <a:xfrm rot="16186200" flipH="1">
            <a:off x="6483960" y="2165400"/>
            <a:ext cx="2869200" cy="2146680"/>
          </a:xfrm>
          <a:prstGeom prst="rect">
            <a:avLst/>
          </a:prstGeom>
          <a:ln w="0">
            <a:noFill/>
          </a:ln>
        </p:spPr>
      </p:pic>
      <p:pic>
        <p:nvPicPr>
          <p:cNvPr id="90" name="Obrázek 89"/>
          <p:cNvPicPr/>
          <p:nvPr/>
        </p:nvPicPr>
        <p:blipFill>
          <a:blip r:embed="rId4"/>
          <a:stretch/>
        </p:blipFill>
        <p:spPr>
          <a:xfrm>
            <a:off x="488880" y="295920"/>
            <a:ext cx="2749320" cy="782280"/>
          </a:xfrm>
          <a:prstGeom prst="rect">
            <a:avLst/>
          </a:prstGeom>
          <a:ln w="0">
            <a:noFill/>
          </a:ln>
        </p:spPr>
      </p:pic>
      <p:pic>
        <p:nvPicPr>
          <p:cNvPr id="91" name="Obrázek 90"/>
          <p:cNvPicPr/>
          <p:nvPr/>
        </p:nvPicPr>
        <p:blipFill>
          <a:blip r:embed="rId5"/>
          <a:stretch/>
        </p:blipFill>
        <p:spPr>
          <a:xfrm>
            <a:off x="8460000" y="298440"/>
            <a:ext cx="1257840" cy="703080"/>
          </a:xfrm>
          <a:prstGeom prst="rect">
            <a:avLst/>
          </a:prstGeom>
          <a:ln w="0">
            <a:noFill/>
          </a:ln>
        </p:spPr>
      </p:pic>
      <p:sp>
        <p:nvSpPr>
          <p:cNvPr id="92" name="CustomShape 1"/>
          <p:cNvSpPr/>
          <p:nvPr/>
        </p:nvSpPr>
        <p:spPr>
          <a:xfrm>
            <a:off x="0" y="1572120"/>
            <a:ext cx="6603840" cy="2647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lang="cs-CZ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Děti s OMJ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Piktogramy, obrázky (jednoduchá slova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věty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Práce ve skupinkách v centrech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Kalendář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Knížky, pohádky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Hudební nástroje - písničky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Časté využívání výtvarných technik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endParaRPr lang="cs-CZ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504000" y="1326600"/>
            <a:ext cx="9069480" cy="328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31000"/>
          </a:bodyPr>
          <a:lstStyle/>
          <a:p>
            <a:pPr marL="432000" indent="-321840">
              <a:lnSpc>
                <a:spcPct val="100000"/>
              </a:lnSpc>
              <a:spcBef>
                <a:spcPts val="1417"/>
              </a:spcBef>
              <a:tabLst>
                <a:tab pos="0" algn="l"/>
              </a:tabLst>
            </a:pPr>
            <a:r>
              <a:rPr lang="cs-CZ" sz="2800" b="0" u="sng" strike="noStrike" spc="-1">
                <a:solidFill>
                  <a:srgbClr val="000000"/>
                </a:solidFill>
                <a:uFillTx/>
                <a:latin typeface="Arial"/>
                <a:ea typeface="Microsoft YaHei"/>
              </a:rPr>
              <a:t>The 35th Kindergarten of Athens</a:t>
            </a:r>
            <a:endParaRPr lang="cs-CZ" sz="2800" b="0" strike="noStrike" spc="-1">
              <a:latin typeface="Arial"/>
            </a:endParaRPr>
          </a:p>
          <a:p>
            <a:pPr marL="432000" indent="-3218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cs-CZ" sz="2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Státní, celodenní, jednotřídní (25 dětí ve třídě – 2 učitelé)</a:t>
            </a:r>
            <a:endParaRPr lang="cs-CZ" sz="2800" b="0" strike="noStrike" spc="-1">
              <a:latin typeface="Arial"/>
            </a:endParaRPr>
          </a:p>
          <a:p>
            <a:pPr marL="432000" indent="-3218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cs-CZ" sz="2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Podíl dětí s OMJ: 100%</a:t>
            </a:r>
            <a:endParaRPr lang="cs-CZ" sz="2800" b="0" strike="noStrike" spc="-1">
              <a:latin typeface="Arial"/>
            </a:endParaRPr>
          </a:p>
          <a:p>
            <a:pPr marL="432000" indent="-3218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cs-CZ" sz="2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Národnosti ve třídě:  Kongo, Egypt, Gruzie, Portugalsko, Afghánistán, Bulharsko...</a:t>
            </a:r>
            <a:endParaRPr lang="cs-CZ" sz="2800" b="0" strike="noStrike" spc="-1">
              <a:latin typeface="Arial"/>
            </a:endParaRPr>
          </a:p>
          <a:p>
            <a:pPr marL="432000" indent="-3218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cs-CZ" sz="2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Nachází se v blízkostí centra Athén, sídlí v budově spolu se ZŠ a MŠ</a:t>
            </a:r>
            <a:endParaRPr lang="cs-CZ" sz="2800" b="0" strike="noStrike" spc="-1">
              <a:latin typeface="Arial"/>
            </a:endParaRPr>
          </a:p>
          <a:p>
            <a:pPr marL="432000" indent="-3218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cs-CZ" sz="2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Práce na rozvoji inkluze s podporou projektů EU, spolupráce s neziskovými organizacemi, zapojování do různých soutěží a projektů – např. Mezinárodní den dětských práv (práva věřit ve svého boha)</a:t>
            </a:r>
            <a:endParaRPr lang="cs-CZ" sz="2800" b="0" strike="noStrike" spc="-1">
              <a:latin typeface="Arial"/>
            </a:endParaRPr>
          </a:p>
          <a:p>
            <a:pPr marL="432000" indent="-3218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cs-CZ" sz="2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Pestré zastoupení menšin – respektující přístup, tolerance a rasová snášenlivost – probíraná témata týkající se lidských práv a demokracie </a:t>
            </a:r>
            <a:endParaRPr lang="cs-CZ" sz="2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tabLst>
                <a:tab pos="0" algn="l"/>
              </a:tabLst>
            </a:pPr>
            <a:endParaRPr lang="cs-CZ" sz="2800" b="0" strike="noStrike" spc="-1">
              <a:latin typeface="Arial"/>
            </a:endParaRPr>
          </a:p>
        </p:txBody>
      </p:sp>
      <p:pic>
        <p:nvPicPr>
          <p:cNvPr id="94" name="Obrázek 93"/>
          <p:cNvPicPr/>
          <p:nvPr/>
        </p:nvPicPr>
        <p:blipFill>
          <a:blip r:embed="rId2"/>
          <a:stretch/>
        </p:blipFill>
        <p:spPr>
          <a:xfrm>
            <a:off x="488880" y="295920"/>
            <a:ext cx="2749320" cy="782280"/>
          </a:xfrm>
          <a:prstGeom prst="rect">
            <a:avLst/>
          </a:prstGeom>
          <a:ln w="0">
            <a:noFill/>
          </a:ln>
        </p:spPr>
      </p:pic>
      <p:pic>
        <p:nvPicPr>
          <p:cNvPr id="95" name="Obrázek 94"/>
          <p:cNvPicPr/>
          <p:nvPr/>
        </p:nvPicPr>
        <p:blipFill>
          <a:blip r:embed="rId3"/>
          <a:stretch/>
        </p:blipFill>
        <p:spPr>
          <a:xfrm>
            <a:off x="8460000" y="298440"/>
            <a:ext cx="1257840" cy="703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Obrázek 95"/>
          <p:cNvPicPr/>
          <p:nvPr/>
        </p:nvPicPr>
        <p:blipFill>
          <a:blip r:embed="rId2"/>
          <a:stretch/>
        </p:blipFill>
        <p:spPr>
          <a:xfrm>
            <a:off x="488880" y="295920"/>
            <a:ext cx="2749320" cy="782280"/>
          </a:xfrm>
          <a:prstGeom prst="rect">
            <a:avLst/>
          </a:prstGeom>
          <a:ln w="0">
            <a:noFill/>
          </a:ln>
        </p:spPr>
      </p:pic>
      <p:pic>
        <p:nvPicPr>
          <p:cNvPr id="97" name="Obrázek 96"/>
          <p:cNvPicPr/>
          <p:nvPr/>
        </p:nvPicPr>
        <p:blipFill>
          <a:blip r:embed="rId3"/>
          <a:stretch/>
        </p:blipFill>
        <p:spPr>
          <a:xfrm>
            <a:off x="8460000" y="298440"/>
            <a:ext cx="1257840" cy="703080"/>
          </a:xfrm>
          <a:prstGeom prst="rect">
            <a:avLst/>
          </a:prstGeom>
          <a:ln w="0">
            <a:noFill/>
          </a:ln>
        </p:spPr>
      </p:pic>
      <p:pic>
        <p:nvPicPr>
          <p:cNvPr id="98" name="Obrázek 97"/>
          <p:cNvPicPr/>
          <p:nvPr/>
        </p:nvPicPr>
        <p:blipFill>
          <a:blip r:embed="rId4"/>
          <a:stretch/>
        </p:blipFill>
        <p:spPr>
          <a:xfrm rot="5397000">
            <a:off x="5108760" y="1552680"/>
            <a:ext cx="2336040" cy="1747440"/>
          </a:xfrm>
          <a:prstGeom prst="rect">
            <a:avLst/>
          </a:prstGeom>
          <a:ln w="0">
            <a:noFill/>
          </a:ln>
        </p:spPr>
      </p:pic>
      <p:pic>
        <p:nvPicPr>
          <p:cNvPr id="99" name="Obrázek 98"/>
          <p:cNvPicPr/>
          <p:nvPr/>
        </p:nvPicPr>
        <p:blipFill>
          <a:blip r:embed="rId5"/>
          <a:stretch/>
        </p:blipFill>
        <p:spPr>
          <a:xfrm>
            <a:off x="7200000" y="1325160"/>
            <a:ext cx="2315520" cy="1732680"/>
          </a:xfrm>
          <a:prstGeom prst="rect">
            <a:avLst/>
          </a:prstGeom>
          <a:ln w="0">
            <a:noFill/>
          </a:ln>
        </p:spPr>
      </p:pic>
      <p:sp>
        <p:nvSpPr>
          <p:cNvPr id="100" name="CustomShape 1"/>
          <p:cNvSpPr/>
          <p:nvPr/>
        </p:nvSpPr>
        <p:spPr>
          <a:xfrm>
            <a:off x="488880" y="1080360"/>
            <a:ext cx="4908960" cy="465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Děti s OMJ</a:t>
            </a: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Piktogramy, obrázky (jednoduchá slova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věty)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Společné projekty na různá témata (lapače snů, pohádky před spaním, cestovní kancelář – katalog zájezdů, prodej jízdenek</a:t>
            </a: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, cestování 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po mapě – vyznačení míst na mapě světa, 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tradice v jednotlivých zemích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- společné výstavy pro rodiče, spolupráce 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s rodiči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504000" y="1326600"/>
            <a:ext cx="9069480" cy="328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48920" indent="-321840">
              <a:lnSpc>
                <a:spcPct val="100000"/>
              </a:lnSpc>
              <a:spcBef>
                <a:spcPts val="1417"/>
              </a:spcBef>
              <a:tabLst>
                <a:tab pos="0" algn="l"/>
              </a:tabLst>
            </a:pPr>
            <a:r>
              <a:rPr lang="cs-CZ" sz="3200" b="0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Přínos stáže</a:t>
            </a:r>
            <a:endParaRPr lang="cs-CZ" sz="3200" b="0" strike="noStrike" spc="-1">
              <a:latin typeface="Arial"/>
            </a:endParaRPr>
          </a:p>
          <a:p>
            <a:pPr marL="432000" indent="-3218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Inspirace pro vlastní práci s dětmi s OMJ</a:t>
            </a:r>
            <a:endParaRPr lang="cs-CZ" sz="3200" b="0" strike="noStrike" spc="-1">
              <a:latin typeface="Arial"/>
            </a:endParaRPr>
          </a:p>
          <a:p>
            <a:pPr marL="432000" indent="-3218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Spolupráce s rodiči na různých projektech, multikulturní setkávání </a:t>
            </a:r>
            <a:endParaRPr lang="cs-CZ" sz="3200" b="0" strike="noStrike" spc="-1">
              <a:latin typeface="Arial"/>
            </a:endParaRPr>
          </a:p>
          <a:p>
            <a:pPr marL="432000" indent="-3218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Zapojování do různých soutěží a projektů</a:t>
            </a:r>
            <a:endParaRPr lang="cs-CZ" sz="3200" b="0" strike="noStrike" spc="-1">
              <a:latin typeface="Arial"/>
            </a:endParaRPr>
          </a:p>
        </p:txBody>
      </p:sp>
      <p:pic>
        <p:nvPicPr>
          <p:cNvPr id="102" name="Obrázek 101"/>
          <p:cNvPicPr/>
          <p:nvPr/>
        </p:nvPicPr>
        <p:blipFill>
          <a:blip r:embed="rId2"/>
          <a:stretch/>
        </p:blipFill>
        <p:spPr>
          <a:xfrm>
            <a:off x="488880" y="295920"/>
            <a:ext cx="2749320" cy="782280"/>
          </a:xfrm>
          <a:prstGeom prst="rect">
            <a:avLst/>
          </a:prstGeom>
          <a:ln w="0">
            <a:noFill/>
          </a:ln>
        </p:spPr>
      </p:pic>
      <p:pic>
        <p:nvPicPr>
          <p:cNvPr id="103" name="Obrázek 102"/>
          <p:cNvPicPr/>
          <p:nvPr/>
        </p:nvPicPr>
        <p:blipFill>
          <a:blip r:embed="rId3"/>
          <a:stretch/>
        </p:blipFill>
        <p:spPr>
          <a:xfrm>
            <a:off x="8460000" y="298440"/>
            <a:ext cx="1257840" cy="703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2664000" y="2520000"/>
            <a:ext cx="4353840" cy="83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92500"/>
          </a:bodyPr>
          <a:lstStyle/>
          <a:p>
            <a:pPr marL="432000" indent="-321840">
              <a:lnSpc>
                <a:spcPct val="100000"/>
              </a:lnSpc>
              <a:spcBef>
                <a:spcPts val="1417"/>
              </a:spcBef>
              <a:tabLst>
                <a:tab pos="0" algn="l"/>
              </a:tabLst>
            </a:pPr>
            <a:r>
              <a:rPr lang="cs-CZ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Děkujeme za pozornost</a:t>
            </a:r>
            <a:endParaRPr lang="cs-CZ" sz="3200" b="0" strike="noStrike" spc="-1" dirty="0">
              <a:latin typeface="Arial"/>
            </a:endParaRPr>
          </a:p>
        </p:txBody>
      </p:sp>
      <p:pic>
        <p:nvPicPr>
          <p:cNvPr id="105" name="Obrázek 104"/>
          <p:cNvPicPr/>
          <p:nvPr/>
        </p:nvPicPr>
        <p:blipFill>
          <a:blip r:embed="rId2"/>
          <a:stretch/>
        </p:blipFill>
        <p:spPr>
          <a:xfrm>
            <a:off x="488880" y="295920"/>
            <a:ext cx="2749320" cy="782280"/>
          </a:xfrm>
          <a:prstGeom prst="rect">
            <a:avLst/>
          </a:prstGeom>
          <a:ln w="0">
            <a:noFill/>
          </a:ln>
        </p:spPr>
      </p:pic>
      <p:pic>
        <p:nvPicPr>
          <p:cNvPr id="106" name="Obrázek 105"/>
          <p:cNvPicPr/>
          <p:nvPr/>
        </p:nvPicPr>
        <p:blipFill>
          <a:blip r:embed="rId3"/>
          <a:stretch/>
        </p:blipFill>
        <p:spPr>
          <a:xfrm>
            <a:off x="8460000" y="298080"/>
            <a:ext cx="1257840" cy="703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1392</TotalTime>
  <Words>562</Words>
  <Application>Microsoft Office PowerPoint</Application>
  <PresentationFormat>Vlastní</PresentationFormat>
  <Paragraphs>60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Symbol</vt:lpstr>
      <vt:lpstr>Wingdings</vt:lpstr>
      <vt:lpstr>Office Theme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subject/>
  <dc:creator>Šmerdová</dc:creator>
  <dc:description/>
  <cp:lastModifiedBy>Lenka Šmerdová</cp:lastModifiedBy>
  <cp:revision>48</cp:revision>
  <dcterms:created xsi:type="dcterms:W3CDTF">2021-06-26T21:21:41Z</dcterms:created>
  <dcterms:modified xsi:type="dcterms:W3CDTF">2022-02-15T12:09:28Z</dcterms:modified>
  <dc:language>cs-CZ</dc:language>
</cp:coreProperties>
</file>